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ldx" ContentType="application/vnd.openxmlformats-officedocument.presentationml.slide"/>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5" r:id="rId2"/>
  </p:sldMasterIdLst>
  <p:notesMasterIdLst>
    <p:notesMasterId r:id="rId71"/>
  </p:notesMasterIdLst>
  <p:sldIdLst>
    <p:sldId id="292" r:id="rId3"/>
    <p:sldId id="357" r:id="rId4"/>
    <p:sldId id="291" r:id="rId5"/>
    <p:sldId id="386" r:id="rId6"/>
    <p:sldId id="326" r:id="rId7"/>
    <p:sldId id="388" r:id="rId8"/>
    <p:sldId id="327" r:id="rId9"/>
    <p:sldId id="328" r:id="rId10"/>
    <p:sldId id="389" r:id="rId11"/>
    <p:sldId id="333" r:id="rId12"/>
    <p:sldId id="330" r:id="rId13"/>
    <p:sldId id="387" r:id="rId14"/>
    <p:sldId id="334" r:id="rId15"/>
    <p:sldId id="391" r:id="rId16"/>
    <p:sldId id="295" r:id="rId17"/>
    <p:sldId id="344" r:id="rId18"/>
    <p:sldId id="345" r:id="rId19"/>
    <p:sldId id="346" r:id="rId20"/>
    <p:sldId id="347" r:id="rId21"/>
    <p:sldId id="348" r:id="rId22"/>
    <p:sldId id="356" r:id="rId23"/>
    <p:sldId id="349" r:id="rId24"/>
    <p:sldId id="350" r:id="rId25"/>
    <p:sldId id="351" r:id="rId26"/>
    <p:sldId id="352" r:id="rId27"/>
    <p:sldId id="353" r:id="rId28"/>
    <p:sldId id="393" r:id="rId29"/>
    <p:sldId id="394"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371" r:id="rId44"/>
    <p:sldId id="408" r:id="rId45"/>
    <p:sldId id="396" r:id="rId46"/>
    <p:sldId id="397" r:id="rId47"/>
    <p:sldId id="410" r:id="rId48"/>
    <p:sldId id="398" r:id="rId49"/>
    <p:sldId id="399" r:id="rId50"/>
    <p:sldId id="400" r:id="rId51"/>
    <p:sldId id="401" r:id="rId52"/>
    <p:sldId id="402" r:id="rId53"/>
    <p:sldId id="403" r:id="rId54"/>
    <p:sldId id="404" r:id="rId55"/>
    <p:sldId id="409" r:id="rId56"/>
    <p:sldId id="406" r:id="rId57"/>
    <p:sldId id="407" r:id="rId58"/>
    <p:sldId id="336" r:id="rId59"/>
    <p:sldId id="288" r:id="rId60"/>
    <p:sldId id="265" r:id="rId61"/>
    <p:sldId id="286" r:id="rId62"/>
    <p:sldId id="289" r:id="rId63"/>
    <p:sldId id="285" r:id="rId64"/>
    <p:sldId id="287" r:id="rId65"/>
    <p:sldId id="385" r:id="rId66"/>
    <p:sldId id="338" r:id="rId67"/>
    <p:sldId id="339" r:id="rId68"/>
    <p:sldId id="392" r:id="rId69"/>
    <p:sldId id="341" r:id="rId7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00"/>
    <a:srgbClr val="006600"/>
    <a:srgbClr val="005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67" autoAdjust="0"/>
    <p:restoredTop sz="94364" autoAdjust="0"/>
  </p:normalViewPr>
  <p:slideViewPr>
    <p:cSldViewPr snapToGrid="0">
      <p:cViewPr varScale="1">
        <p:scale>
          <a:sx n="97" d="100"/>
          <a:sy n="97" d="100"/>
        </p:scale>
        <p:origin x="360"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Feuil1!$A$12</c:f>
              <c:strCache>
                <c:ptCount val="1"/>
                <c:pt idx="0">
                  <c:v>Webinars</c:v>
                </c:pt>
              </c:strCache>
            </c:strRef>
          </c:tx>
          <c:spPr>
            <a:solidFill>
              <a:schemeClr val="accent1"/>
            </a:solidFill>
            <a:ln>
              <a:noFill/>
            </a:ln>
            <a:effectLst/>
          </c:spPr>
          <c:invertIfNegative val="0"/>
          <c:cat>
            <c:strRef>
              <c:f>Feuil1!$B$11</c:f>
              <c:strCache>
                <c:ptCount val="1"/>
                <c:pt idx="0">
                  <c:v>Increased capacity</c:v>
                </c:pt>
              </c:strCache>
            </c:strRef>
          </c:cat>
          <c:val>
            <c:numRef>
              <c:f>Feuil1!$B$12</c:f>
              <c:numCache>
                <c:formatCode>General</c:formatCode>
                <c:ptCount val="1"/>
                <c:pt idx="0">
                  <c:v>700</c:v>
                </c:pt>
              </c:numCache>
            </c:numRef>
          </c:val>
          <c:extLst>
            <c:ext xmlns:c16="http://schemas.microsoft.com/office/drawing/2014/chart" uri="{C3380CC4-5D6E-409C-BE32-E72D297353CC}">
              <c16:uniqueId val="{00000000-E201-4996-862B-D1E5C43F24A2}"/>
            </c:ext>
          </c:extLst>
        </c:ser>
        <c:ser>
          <c:idx val="1"/>
          <c:order val="1"/>
          <c:tx>
            <c:strRef>
              <c:f>Feuil1!$A$13</c:f>
              <c:strCache>
                <c:ptCount val="1"/>
                <c:pt idx="0">
                  <c:v>Capacity building</c:v>
                </c:pt>
              </c:strCache>
            </c:strRef>
          </c:tx>
          <c:spPr>
            <a:solidFill>
              <a:schemeClr val="accent2"/>
            </a:solidFill>
            <a:ln>
              <a:noFill/>
            </a:ln>
            <a:effectLst/>
          </c:spPr>
          <c:invertIfNegative val="0"/>
          <c:cat>
            <c:strRef>
              <c:f>Feuil1!$B$11</c:f>
              <c:strCache>
                <c:ptCount val="1"/>
                <c:pt idx="0">
                  <c:v>Increased capacity</c:v>
                </c:pt>
              </c:strCache>
            </c:strRef>
          </c:cat>
          <c:val>
            <c:numRef>
              <c:f>Feuil1!$B$13</c:f>
              <c:numCache>
                <c:formatCode>General</c:formatCode>
                <c:ptCount val="1"/>
                <c:pt idx="0">
                  <c:v>259</c:v>
                </c:pt>
              </c:numCache>
            </c:numRef>
          </c:val>
          <c:extLst>
            <c:ext xmlns:c16="http://schemas.microsoft.com/office/drawing/2014/chart" uri="{C3380CC4-5D6E-409C-BE32-E72D297353CC}">
              <c16:uniqueId val="{00000001-E201-4996-862B-D1E5C43F24A2}"/>
            </c:ext>
          </c:extLst>
        </c:ser>
        <c:dLbls>
          <c:showLegendKey val="0"/>
          <c:showVal val="0"/>
          <c:showCatName val="0"/>
          <c:showSerName val="0"/>
          <c:showPercent val="0"/>
          <c:showBubbleSize val="0"/>
        </c:dLbls>
        <c:gapWidth val="19"/>
        <c:overlap val="100"/>
        <c:axId val="583587344"/>
        <c:axId val="583586032"/>
      </c:barChart>
      <c:catAx>
        <c:axId val="58358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583586032"/>
        <c:crosses val="autoZero"/>
        <c:auto val="1"/>
        <c:lblAlgn val="ctr"/>
        <c:lblOffset val="100"/>
        <c:noMultiLvlLbl val="0"/>
      </c:catAx>
      <c:valAx>
        <c:axId val="583586032"/>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fr-CH"/>
                  <a:t># people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583587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EE88D-7515-463C-B79B-40D7D2399568}" type="datetimeFigureOut">
              <a:rPr lang="fr-CH" smtClean="0"/>
              <a:t>09.03.21</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7FD3C-2BA7-4DD1-B319-9EB9284C5602}" type="slidenum">
              <a:rPr lang="fr-CH" smtClean="0"/>
              <a:t>‹Nr.›</a:t>
            </a:fld>
            <a:endParaRPr lang="fr-CH"/>
          </a:p>
        </p:txBody>
      </p:sp>
    </p:spTree>
    <p:extLst>
      <p:ext uri="{BB962C8B-B14F-4D97-AF65-F5344CB8AC3E}">
        <p14:creationId xmlns:p14="http://schemas.microsoft.com/office/powerpoint/2010/main" val="3839524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9E1775B0-CB3C-44BF-9DE1-E5D80FCBD960}" type="slidenum">
              <a:rPr lang="en-US" smtClean="0"/>
              <a:t>4</a:t>
            </a:fld>
            <a:endParaRPr lang="en-US"/>
          </a:p>
        </p:txBody>
      </p:sp>
    </p:spTree>
    <p:extLst>
      <p:ext uri="{BB962C8B-B14F-4D97-AF65-F5344CB8AC3E}">
        <p14:creationId xmlns:p14="http://schemas.microsoft.com/office/powerpoint/2010/main" val="2850215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What information can you find in the description of measures? First, an overview of the individual technology areas. You will then see a description of the efficiency measure. In addition, </a:t>
            </a:r>
            <a:r>
              <a:rPr lang="en-US" sz="1200" kern="1200" dirty="0" err="1">
                <a:solidFill>
                  <a:schemeClr val="tx1"/>
                </a:solidFill>
                <a:effectLst/>
                <a:latin typeface="+mn-lt"/>
                <a:ea typeface="+mn-ea"/>
                <a:cs typeface="+mn-cs"/>
              </a:rPr>
              <a:t>Impawatt</a:t>
            </a:r>
            <a:r>
              <a:rPr lang="en-US" sz="1200" kern="1200" dirty="0">
                <a:solidFill>
                  <a:schemeClr val="tx1"/>
                </a:solidFill>
                <a:effectLst/>
                <a:latin typeface="+mn-lt"/>
                <a:ea typeface="+mn-ea"/>
                <a:cs typeface="+mn-cs"/>
              </a:rPr>
              <a:t> includes information on the amortization period, measurement and verification and, in some cases, implementation examples. In total, descriptions of 70 measures are available.</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A97FD3C-2BA7-4DD1-B319-9EB9284C5602}" type="slidenum">
              <a:rPr lang="fr-CH" smtClean="0"/>
              <a:t>35</a:t>
            </a:fld>
            <a:endParaRPr lang="fr-CH"/>
          </a:p>
        </p:txBody>
      </p:sp>
    </p:spTree>
    <p:extLst>
      <p:ext uri="{BB962C8B-B14F-4D97-AF65-F5344CB8AC3E}">
        <p14:creationId xmlns:p14="http://schemas.microsoft.com/office/powerpoint/2010/main" val="1733545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come to the next point: tools or. Data entry sheets and checklists: Again, you can first select the technology and then click the type, in this case, tool.</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A97FD3C-2BA7-4DD1-B319-9EB9284C5602}" type="slidenum">
              <a:rPr lang="fr-CH" smtClean="0"/>
              <a:t>36</a:t>
            </a:fld>
            <a:endParaRPr lang="fr-CH"/>
          </a:p>
        </p:txBody>
      </p:sp>
    </p:spTree>
    <p:extLst>
      <p:ext uri="{BB962C8B-B14F-4D97-AF65-F5344CB8AC3E}">
        <p14:creationId xmlns:p14="http://schemas.microsoft.com/office/powerpoint/2010/main" val="3952281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In the checklist, you will find questions for the different technologies for the on-site inspection, such as: Do you have the key figures? Do you know the CO2 emissions? Do you use video conferences? Etc. The data entry sheet shows tables for the data,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number and type of vehicles, mileage, which help you to collect relevant data during inspection.</a:t>
            </a:r>
            <a:endParaRPr lang="de-AT" sz="1200" kern="1200" dirty="0">
              <a:solidFill>
                <a:schemeClr val="tx1"/>
              </a:solidFill>
              <a:effectLst/>
              <a:latin typeface="+mn-lt"/>
              <a:ea typeface="+mn-ea"/>
              <a:cs typeface="+mn-cs"/>
            </a:endParaRPr>
          </a:p>
          <a:p>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A97FD3C-2BA7-4DD1-B319-9EB9284C5602}" type="slidenum">
              <a:rPr lang="fr-CH" smtClean="0"/>
              <a:t>37</a:t>
            </a:fld>
            <a:endParaRPr lang="fr-CH"/>
          </a:p>
        </p:txBody>
      </p:sp>
    </p:spTree>
    <p:extLst>
      <p:ext uri="{BB962C8B-B14F-4D97-AF65-F5344CB8AC3E}">
        <p14:creationId xmlns:p14="http://schemas.microsoft.com/office/powerpoint/2010/main" val="3270128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Now for the case studies. You tick the box next to the main technologies mobility, but this time you choose the fact sheet as the document type. You will find a total of four case studies in the mobility area.</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A97FD3C-2BA7-4DD1-B319-9EB9284C5602}" type="slidenum">
              <a:rPr lang="fr-CH" smtClean="0"/>
              <a:t>38</a:t>
            </a:fld>
            <a:endParaRPr lang="fr-CH"/>
          </a:p>
        </p:txBody>
      </p:sp>
    </p:spTree>
    <p:extLst>
      <p:ext uri="{BB962C8B-B14F-4D97-AF65-F5344CB8AC3E}">
        <p14:creationId xmlns:p14="http://schemas.microsoft.com/office/powerpoint/2010/main" val="1588747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What does the description of a best practice contain? First a brief description of the company, then the initial situation and the description of the measures. You will also find information on energy and CO2 savings Furthermore information on profitability (savings in EUR, investment costs) if available or released for publication.</a:t>
            </a:r>
          </a:p>
        </p:txBody>
      </p:sp>
      <p:sp>
        <p:nvSpPr>
          <p:cNvPr id="4" name="Foliennummernplatzhalter 3"/>
          <p:cNvSpPr>
            <a:spLocks noGrp="1"/>
          </p:cNvSpPr>
          <p:nvPr>
            <p:ph type="sldNum" sz="quarter" idx="10"/>
          </p:nvPr>
        </p:nvSpPr>
        <p:spPr/>
        <p:txBody>
          <a:bodyPr/>
          <a:lstStyle/>
          <a:p>
            <a:fld id="{9A97FD3C-2BA7-4DD1-B319-9EB9284C5602}" type="slidenum">
              <a:rPr lang="fr-CH" smtClean="0"/>
              <a:t>39</a:t>
            </a:fld>
            <a:endParaRPr lang="fr-CH"/>
          </a:p>
        </p:txBody>
      </p:sp>
    </p:spTree>
    <p:extLst>
      <p:ext uri="{BB962C8B-B14F-4D97-AF65-F5344CB8AC3E}">
        <p14:creationId xmlns:p14="http://schemas.microsoft.com/office/powerpoint/2010/main" val="2791156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You will find that </a:t>
            </a:r>
            <a:r>
              <a:rPr lang="en-US" sz="1200" kern="1200" dirty="0" err="1">
                <a:solidFill>
                  <a:schemeClr val="tx1"/>
                </a:solidFill>
                <a:effectLst/>
                <a:latin typeface="+mn-lt"/>
                <a:ea typeface="+mn-ea"/>
                <a:cs typeface="+mn-cs"/>
              </a:rPr>
              <a:t>Impawatt</a:t>
            </a:r>
            <a:r>
              <a:rPr lang="en-US" sz="1200" kern="1200" dirty="0">
                <a:solidFill>
                  <a:schemeClr val="tx1"/>
                </a:solidFill>
                <a:effectLst/>
                <a:latin typeface="+mn-lt"/>
                <a:ea typeface="+mn-ea"/>
                <a:cs typeface="+mn-cs"/>
              </a:rPr>
              <a:t> offers a quiz for every technology as well as for the topics of energy management and sustainable supply chain. The quiz relates to information from the presentation and serves to check your knowledge. </a:t>
            </a:r>
          </a:p>
          <a:p>
            <a:r>
              <a:rPr lang="en-US" sz="1200" kern="1200" dirty="0">
                <a:solidFill>
                  <a:schemeClr val="tx1"/>
                </a:solidFill>
                <a:effectLst/>
                <a:latin typeface="+mn-lt"/>
                <a:ea typeface="+mn-ea"/>
                <a:cs typeface="+mn-cs"/>
              </a:rPr>
              <a:t>It can be sent to email addresses via the platform.</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err="1"/>
              <a:t>Invited</a:t>
            </a:r>
            <a:r>
              <a:rPr lang="de-AT" dirty="0"/>
              <a:t> </a:t>
            </a:r>
            <a:r>
              <a:rPr lang="de-AT" dirty="0" err="1"/>
              <a:t>Employees</a:t>
            </a:r>
            <a:r>
              <a:rPr lang="de-AT" dirty="0"/>
              <a:t> </a:t>
            </a:r>
            <a:r>
              <a:rPr lang="de-AT" dirty="0" err="1"/>
              <a:t>get</a:t>
            </a:r>
            <a:r>
              <a:rPr lang="de-AT" dirty="0"/>
              <a:t> email </a:t>
            </a:r>
            <a:r>
              <a:rPr lang="de-AT" dirty="0" err="1"/>
              <a:t>with</a:t>
            </a:r>
            <a:r>
              <a:rPr lang="de-AT" dirty="0"/>
              <a:t> </a:t>
            </a:r>
            <a:r>
              <a:rPr lang="de-AT" dirty="0" err="1"/>
              <a:t>invitation</a:t>
            </a:r>
            <a:r>
              <a:rPr lang="de-AT" dirty="0"/>
              <a:t> </a:t>
            </a:r>
            <a:r>
              <a:rPr lang="de-AT" dirty="0" err="1"/>
              <a:t>and</a:t>
            </a:r>
            <a:r>
              <a:rPr lang="de-AT" dirty="0"/>
              <a:t> </a:t>
            </a:r>
            <a:r>
              <a:rPr lang="de-AT" dirty="0" err="1"/>
              <a:t>start</a:t>
            </a:r>
            <a:r>
              <a:rPr lang="de-AT" dirty="0"/>
              <a:t> </a:t>
            </a:r>
            <a:r>
              <a:rPr lang="de-AT" dirty="0" err="1"/>
              <a:t>directly</a:t>
            </a:r>
            <a:r>
              <a:rPr lang="de-AT" dirty="0"/>
              <a:t> </a:t>
            </a:r>
            <a:r>
              <a:rPr lang="de-AT" dirty="0" err="1"/>
              <a:t>without</a:t>
            </a:r>
            <a:r>
              <a:rPr lang="de-AT" dirty="0"/>
              <a:t> </a:t>
            </a:r>
            <a:r>
              <a:rPr lang="de-AT" dirty="0" err="1"/>
              <a:t>registration</a:t>
            </a:r>
            <a:r>
              <a:rPr lang="de-AT" dirty="0"/>
              <a:t> </a:t>
            </a:r>
            <a:r>
              <a:rPr lang="de-AT" dirty="0" err="1"/>
              <a:t>the</a:t>
            </a:r>
            <a:r>
              <a:rPr lang="de-AT" dirty="0"/>
              <a:t> </a:t>
            </a:r>
            <a:r>
              <a:rPr lang="de-AT" dirty="0" err="1"/>
              <a:t>quiz</a:t>
            </a:r>
            <a:r>
              <a:rPr lang="de-AT" dirty="0"/>
              <a:t>. At </a:t>
            </a:r>
            <a:r>
              <a:rPr lang="de-AT" dirty="0" err="1"/>
              <a:t>the</a:t>
            </a:r>
            <a:r>
              <a:rPr lang="de-AT" dirty="0"/>
              <a:t> end, </a:t>
            </a:r>
            <a:r>
              <a:rPr lang="de-AT" dirty="0" err="1"/>
              <a:t>they</a:t>
            </a:r>
            <a:r>
              <a:rPr lang="de-AT" dirty="0"/>
              <a:t> </a:t>
            </a:r>
            <a:r>
              <a:rPr lang="de-AT" dirty="0" err="1"/>
              <a:t>get</a:t>
            </a:r>
            <a:r>
              <a:rPr lang="de-AT" dirty="0"/>
              <a:t> </a:t>
            </a:r>
            <a:r>
              <a:rPr lang="de-AT" dirty="0" err="1"/>
              <a:t>the</a:t>
            </a:r>
            <a:r>
              <a:rPr lang="de-AT" dirty="0"/>
              <a:t> </a:t>
            </a:r>
            <a:r>
              <a:rPr lang="de-AT" dirty="0" err="1"/>
              <a:t>result</a:t>
            </a:r>
            <a:r>
              <a:rPr lang="de-AT" dirty="0"/>
              <a:t> </a:t>
            </a:r>
            <a:r>
              <a:rPr lang="de-AT" dirty="0" err="1"/>
              <a:t>and</a:t>
            </a:r>
            <a:r>
              <a:rPr lang="de-AT" dirty="0"/>
              <a:t> </a:t>
            </a:r>
            <a:r>
              <a:rPr lang="de-AT" dirty="0" err="1"/>
              <a:t>for</a:t>
            </a:r>
            <a:r>
              <a:rPr lang="de-AT" dirty="0"/>
              <a:t> </a:t>
            </a:r>
            <a:r>
              <a:rPr lang="de-AT" dirty="0" err="1"/>
              <a:t>each</a:t>
            </a:r>
            <a:r>
              <a:rPr lang="de-AT" dirty="0"/>
              <a:t> </a:t>
            </a:r>
            <a:r>
              <a:rPr lang="de-AT" dirty="0" err="1"/>
              <a:t>question</a:t>
            </a:r>
            <a:r>
              <a:rPr lang="de-AT" dirty="0"/>
              <a:t> </a:t>
            </a:r>
            <a:r>
              <a:rPr lang="de-AT" dirty="0" err="1"/>
              <a:t>their</a:t>
            </a:r>
            <a:r>
              <a:rPr lang="de-AT" dirty="0"/>
              <a:t> </a:t>
            </a:r>
            <a:r>
              <a:rPr lang="de-AT" dirty="0" err="1"/>
              <a:t>answer</a:t>
            </a:r>
            <a:r>
              <a:rPr lang="de-AT" dirty="0"/>
              <a:t> </a:t>
            </a:r>
            <a:r>
              <a:rPr lang="de-AT" dirty="0" err="1"/>
              <a:t>and</a:t>
            </a:r>
            <a:r>
              <a:rPr lang="de-AT" dirty="0"/>
              <a:t> </a:t>
            </a:r>
            <a:r>
              <a:rPr lang="de-AT" dirty="0" err="1"/>
              <a:t>the</a:t>
            </a:r>
            <a:r>
              <a:rPr lang="de-AT" dirty="0"/>
              <a:t> </a:t>
            </a:r>
            <a:r>
              <a:rPr lang="de-AT" dirty="0" err="1"/>
              <a:t>correct</a:t>
            </a:r>
            <a:r>
              <a:rPr lang="de-AT" dirty="0"/>
              <a:t> </a:t>
            </a:r>
            <a:r>
              <a:rPr lang="de-AT" dirty="0" err="1"/>
              <a:t>answer</a:t>
            </a:r>
            <a:endParaRPr lang="de-AT"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A97FD3C-2BA7-4DD1-B319-9EB9284C5602}" type="slidenum">
              <a:rPr lang="fr-CH" smtClean="0"/>
              <a:t>40</a:t>
            </a:fld>
            <a:endParaRPr lang="fr-CH"/>
          </a:p>
        </p:txBody>
      </p:sp>
    </p:spTree>
    <p:extLst>
      <p:ext uri="{BB962C8B-B14F-4D97-AF65-F5344CB8AC3E}">
        <p14:creationId xmlns:p14="http://schemas.microsoft.com/office/powerpoint/2010/main" val="3545635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r>
              <a:rPr lang="en-US" dirty="0"/>
              <a:t>On this slide you can see how the energy manager can view the results. The energy manager can click the Show results button in the list of my quizzes.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energy manager automatically receives the evaluation and presentation of the results at the end.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As </a:t>
            </a:r>
            <a:r>
              <a:rPr lang="de-AT" dirty="0" err="1"/>
              <a:t>result</a:t>
            </a:r>
            <a:r>
              <a:rPr lang="de-AT" dirty="0"/>
              <a:t> he </a:t>
            </a:r>
            <a:r>
              <a:rPr lang="de-AT" dirty="0" err="1"/>
              <a:t>gets</a:t>
            </a:r>
            <a:r>
              <a:rPr lang="de-AT" dirty="0"/>
              <a:t>:</a:t>
            </a:r>
            <a:r>
              <a:rPr lang="de-AT" baseline="0" dirty="0"/>
              <a:t> </a:t>
            </a:r>
            <a:r>
              <a:rPr lang="de-AT" dirty="0" err="1"/>
              <a:t>Number</a:t>
            </a:r>
            <a:r>
              <a:rPr lang="de-AT" dirty="0"/>
              <a:t> </a:t>
            </a:r>
            <a:r>
              <a:rPr lang="de-AT" dirty="0" err="1"/>
              <a:t>of</a:t>
            </a:r>
            <a:r>
              <a:rPr lang="de-AT" dirty="0"/>
              <a:t> </a:t>
            </a:r>
            <a:r>
              <a:rPr lang="de-AT" dirty="0" err="1"/>
              <a:t>started</a:t>
            </a:r>
            <a:r>
              <a:rPr lang="de-AT" dirty="0"/>
              <a:t> </a:t>
            </a:r>
            <a:r>
              <a:rPr lang="de-AT" dirty="0" err="1"/>
              <a:t>and</a:t>
            </a:r>
            <a:r>
              <a:rPr lang="de-AT" dirty="0"/>
              <a:t> </a:t>
            </a:r>
            <a:r>
              <a:rPr lang="de-AT" dirty="0" err="1"/>
              <a:t>finalized</a:t>
            </a:r>
            <a:r>
              <a:rPr lang="de-AT" dirty="0"/>
              <a:t> </a:t>
            </a:r>
            <a:r>
              <a:rPr lang="de-AT" dirty="0" err="1"/>
              <a:t>quizzes</a:t>
            </a:r>
            <a:r>
              <a:rPr lang="de-AT" dirty="0"/>
              <a:t>, </a:t>
            </a:r>
            <a:r>
              <a:rPr lang="de-AT" dirty="0" err="1"/>
              <a:t>average</a:t>
            </a:r>
            <a:r>
              <a:rPr lang="de-AT" dirty="0"/>
              <a:t> </a:t>
            </a:r>
            <a:r>
              <a:rPr lang="de-AT" dirty="0" err="1"/>
              <a:t>points</a:t>
            </a:r>
            <a:r>
              <a:rPr lang="de-AT" dirty="0"/>
              <a:t> per </a:t>
            </a:r>
            <a:r>
              <a:rPr lang="de-AT" dirty="0" err="1"/>
              <a:t>participant</a:t>
            </a:r>
            <a:r>
              <a:rPr lang="de-AT" dirty="0"/>
              <a:t>, </a:t>
            </a:r>
            <a:r>
              <a:rPr lang="de-AT" dirty="0" err="1"/>
              <a:t>for</a:t>
            </a:r>
            <a:r>
              <a:rPr lang="de-AT" dirty="0"/>
              <a:t> </a:t>
            </a:r>
            <a:r>
              <a:rPr lang="de-AT" dirty="0" err="1"/>
              <a:t>each</a:t>
            </a:r>
            <a:r>
              <a:rPr lang="de-AT" dirty="0"/>
              <a:t> </a:t>
            </a:r>
            <a:r>
              <a:rPr lang="de-AT" dirty="0" err="1"/>
              <a:t>question</a:t>
            </a:r>
            <a:r>
              <a:rPr lang="de-AT" dirty="0"/>
              <a:t> </a:t>
            </a:r>
            <a:r>
              <a:rPr lang="de-AT" dirty="0" err="1"/>
              <a:t>the</a:t>
            </a:r>
            <a:r>
              <a:rPr lang="de-AT" dirty="0"/>
              <a:t> </a:t>
            </a:r>
            <a:r>
              <a:rPr lang="de-AT" dirty="0" err="1"/>
              <a:t>results</a:t>
            </a:r>
            <a:r>
              <a:rPr lang="de-AT" dirty="0"/>
              <a:t> </a:t>
            </a:r>
            <a:r>
              <a:rPr lang="de-AT" dirty="0" err="1"/>
              <a:t>of</a:t>
            </a:r>
            <a:r>
              <a:rPr lang="de-AT" dirty="0"/>
              <a:t> all </a:t>
            </a:r>
            <a:r>
              <a:rPr lang="de-AT" dirty="0" err="1"/>
              <a:t>participants</a:t>
            </a:r>
            <a:r>
              <a:rPr lang="de-AT" dirty="0"/>
              <a:t> (</a:t>
            </a:r>
            <a:r>
              <a:rPr lang="de-AT" dirty="0" err="1"/>
              <a:t>therefore</a:t>
            </a:r>
            <a:r>
              <a:rPr lang="de-AT" dirty="0"/>
              <a:t> </a:t>
            </a:r>
            <a:r>
              <a:rPr lang="de-AT" dirty="0" err="1"/>
              <a:t>it</a:t>
            </a:r>
            <a:r>
              <a:rPr lang="de-AT" dirty="0"/>
              <a:t> </a:t>
            </a:r>
            <a:r>
              <a:rPr lang="de-AT" dirty="0" err="1"/>
              <a:t>is</a:t>
            </a:r>
            <a:r>
              <a:rPr lang="de-AT" dirty="0"/>
              <a:t> </a:t>
            </a:r>
            <a:r>
              <a:rPr lang="de-AT" dirty="0" err="1"/>
              <a:t>anonymized</a:t>
            </a:r>
            <a:r>
              <a:rPr lang="de-AT"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recommend you to use the results as a basis for further training of yourself and of your staff.</a:t>
            </a:r>
            <a:endParaRPr lang="de-AT" sz="1200" kern="1200" dirty="0">
              <a:solidFill>
                <a:schemeClr val="tx1"/>
              </a:solidFill>
              <a:effectLst/>
              <a:latin typeface="+mn-lt"/>
              <a:ea typeface="+mn-ea"/>
              <a:cs typeface="+mn-cs"/>
            </a:endParaRPr>
          </a:p>
          <a:p>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9A97FD3C-2BA7-4DD1-B319-9EB9284C5602}" type="slidenum">
              <a:rPr lang="fr-CH" smtClean="0"/>
              <a:t>41</a:t>
            </a:fld>
            <a:endParaRPr lang="fr-CH"/>
          </a:p>
        </p:txBody>
      </p:sp>
    </p:spTree>
    <p:extLst>
      <p:ext uri="{BB962C8B-B14F-4D97-AF65-F5344CB8AC3E}">
        <p14:creationId xmlns:p14="http://schemas.microsoft.com/office/powerpoint/2010/main" val="1908734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Further materials on the platform can be found: Presentations to convince management and employees A short presentation on funding opportunities And: 24 measurement and verification plans for all technologies with details on parameters, such as how long which parameter is to be measured. This material is only available in English.</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A97FD3C-2BA7-4DD1-B319-9EB9284C5602}" type="slidenum">
              <a:rPr lang="fr-CH" smtClean="0"/>
              <a:t>42</a:t>
            </a:fld>
            <a:endParaRPr lang="fr-CH"/>
          </a:p>
        </p:txBody>
      </p:sp>
    </p:spTree>
    <p:extLst>
      <p:ext uri="{BB962C8B-B14F-4D97-AF65-F5344CB8AC3E}">
        <p14:creationId xmlns:p14="http://schemas.microsoft.com/office/powerpoint/2010/main" val="3486940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b="1" dirty="0">
              <a:solidFill>
                <a:srgbClr val="FF0000"/>
              </a:solidFill>
            </a:endParaRPr>
          </a:p>
        </p:txBody>
      </p:sp>
      <p:sp>
        <p:nvSpPr>
          <p:cNvPr id="4" name="Espace réservé du numéro de diapositive 3"/>
          <p:cNvSpPr>
            <a:spLocks noGrp="1"/>
          </p:cNvSpPr>
          <p:nvPr>
            <p:ph type="sldNum" sz="quarter" idx="5"/>
          </p:nvPr>
        </p:nvSpPr>
        <p:spPr/>
        <p:txBody>
          <a:bodyPr/>
          <a:lstStyle/>
          <a:p>
            <a:fld id="{9A97FD3C-2BA7-4DD1-B319-9EB9284C5602}" type="slidenum">
              <a:rPr lang="fr-CH" smtClean="0"/>
              <a:t>62</a:t>
            </a:fld>
            <a:endParaRPr lang="fr-CH"/>
          </a:p>
        </p:txBody>
      </p:sp>
    </p:spTree>
    <p:extLst>
      <p:ext uri="{BB962C8B-B14F-4D97-AF65-F5344CB8AC3E}">
        <p14:creationId xmlns:p14="http://schemas.microsoft.com/office/powerpoint/2010/main" val="2282354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b="1" dirty="0">
              <a:solidFill>
                <a:srgbClr val="FF0000"/>
              </a:solidFill>
            </a:endParaRPr>
          </a:p>
        </p:txBody>
      </p:sp>
      <p:sp>
        <p:nvSpPr>
          <p:cNvPr id="4" name="Espace réservé du numéro de diapositive 3"/>
          <p:cNvSpPr>
            <a:spLocks noGrp="1"/>
          </p:cNvSpPr>
          <p:nvPr>
            <p:ph type="sldNum" sz="quarter" idx="5"/>
          </p:nvPr>
        </p:nvSpPr>
        <p:spPr/>
        <p:txBody>
          <a:bodyPr/>
          <a:lstStyle/>
          <a:p>
            <a:fld id="{9A97FD3C-2BA7-4DD1-B319-9EB9284C5602}" type="slidenum">
              <a:rPr lang="fr-CH" smtClean="0"/>
              <a:t>63</a:t>
            </a:fld>
            <a:endParaRPr lang="fr-CH"/>
          </a:p>
        </p:txBody>
      </p:sp>
    </p:spTree>
    <p:extLst>
      <p:ext uri="{BB962C8B-B14F-4D97-AF65-F5344CB8AC3E}">
        <p14:creationId xmlns:p14="http://schemas.microsoft.com/office/powerpoint/2010/main" val="3279515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b="1" dirty="0">
              <a:solidFill>
                <a:srgbClr val="FF0000"/>
              </a:solidFill>
            </a:endParaRPr>
          </a:p>
        </p:txBody>
      </p:sp>
      <p:sp>
        <p:nvSpPr>
          <p:cNvPr id="4" name="Espace réservé du numéro de diapositive 3"/>
          <p:cNvSpPr>
            <a:spLocks noGrp="1"/>
          </p:cNvSpPr>
          <p:nvPr>
            <p:ph type="sldNum" sz="quarter" idx="5"/>
          </p:nvPr>
        </p:nvSpPr>
        <p:spPr/>
        <p:txBody>
          <a:bodyPr/>
          <a:lstStyle/>
          <a:p>
            <a:fld id="{9A97FD3C-2BA7-4DD1-B319-9EB9284C5602}" type="slidenum">
              <a:rPr lang="fr-CH" smtClean="0"/>
              <a:t>8</a:t>
            </a:fld>
            <a:endParaRPr lang="fr-CH"/>
          </a:p>
        </p:txBody>
      </p:sp>
    </p:spTree>
    <p:extLst>
      <p:ext uri="{BB962C8B-B14F-4D97-AF65-F5344CB8AC3E}">
        <p14:creationId xmlns:p14="http://schemas.microsoft.com/office/powerpoint/2010/main" val="2615498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9E1775B0-CB3C-44BF-9DE1-E5D80FCBD960}" type="slidenum">
              <a:rPr lang="en-US" smtClean="0"/>
              <a:t>65</a:t>
            </a:fld>
            <a:endParaRPr lang="en-US"/>
          </a:p>
        </p:txBody>
      </p:sp>
    </p:spTree>
    <p:extLst>
      <p:ext uri="{BB962C8B-B14F-4D97-AF65-F5344CB8AC3E}">
        <p14:creationId xmlns:p14="http://schemas.microsoft.com/office/powerpoint/2010/main" val="491491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9E1775B0-CB3C-44BF-9DE1-E5D80FCBD960}" type="slidenum">
              <a:rPr lang="en-US" smtClean="0"/>
              <a:t>68</a:t>
            </a:fld>
            <a:endParaRPr lang="en-US"/>
          </a:p>
        </p:txBody>
      </p:sp>
    </p:spTree>
    <p:extLst>
      <p:ext uri="{BB962C8B-B14F-4D97-AF65-F5344CB8AC3E}">
        <p14:creationId xmlns:p14="http://schemas.microsoft.com/office/powerpoint/2010/main" val="312416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b="1" dirty="0">
              <a:solidFill>
                <a:srgbClr val="FF0000"/>
              </a:solidFill>
            </a:endParaRPr>
          </a:p>
        </p:txBody>
      </p:sp>
      <p:sp>
        <p:nvSpPr>
          <p:cNvPr id="4" name="Espace réservé du numéro de diapositive 3"/>
          <p:cNvSpPr>
            <a:spLocks noGrp="1"/>
          </p:cNvSpPr>
          <p:nvPr>
            <p:ph type="sldNum" sz="quarter" idx="5"/>
          </p:nvPr>
        </p:nvSpPr>
        <p:spPr/>
        <p:txBody>
          <a:bodyPr/>
          <a:lstStyle/>
          <a:p>
            <a:fld id="{9A97FD3C-2BA7-4DD1-B319-9EB9284C5602}" type="slidenum">
              <a:rPr lang="fr-CH" smtClean="0"/>
              <a:t>16</a:t>
            </a:fld>
            <a:endParaRPr lang="fr-CH"/>
          </a:p>
        </p:txBody>
      </p:sp>
    </p:spTree>
    <p:extLst>
      <p:ext uri="{BB962C8B-B14F-4D97-AF65-F5344CB8AC3E}">
        <p14:creationId xmlns:p14="http://schemas.microsoft.com/office/powerpoint/2010/main" val="1024975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A97FD3C-2BA7-4DD1-B319-9EB9284C5602}" type="slidenum">
              <a:rPr lang="fr-CH" smtClean="0"/>
              <a:t>24</a:t>
            </a:fld>
            <a:endParaRPr lang="fr-CH"/>
          </a:p>
        </p:txBody>
      </p:sp>
    </p:spTree>
    <p:extLst>
      <p:ext uri="{BB962C8B-B14F-4D97-AF65-F5344CB8AC3E}">
        <p14:creationId xmlns:p14="http://schemas.microsoft.com/office/powerpoint/2010/main" val="170611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focus of the </a:t>
            </a:r>
            <a:r>
              <a:rPr lang="en-US" dirty="0" err="1"/>
              <a:t>Impawatt</a:t>
            </a:r>
            <a:r>
              <a:rPr lang="en-US" dirty="0"/>
              <a:t> platform is information on energy efficiency. Information on the following technologies is available for you. Energy management, lighting, office, hydraulic and pipe insulation, </a:t>
            </a:r>
            <a:r>
              <a:rPr lang="de-AT" sz="1200" b="1" kern="1200" dirty="0" err="1">
                <a:solidFill>
                  <a:schemeClr val="bg1">
                    <a:lumMod val="50000"/>
                  </a:schemeClr>
                </a:solidFill>
                <a:effectLst/>
                <a:latin typeface="+mn-lt"/>
                <a:ea typeface="+mn-ea"/>
                <a:cs typeface="+mn-cs"/>
              </a:rPr>
              <a:t>Heating</a:t>
            </a:r>
            <a:r>
              <a:rPr lang="de-AT" sz="1200" b="1" kern="1200" baseline="0" dirty="0">
                <a:solidFill>
                  <a:schemeClr val="bg1">
                    <a:lumMod val="50000"/>
                  </a:schemeClr>
                </a:solidFill>
                <a:effectLst/>
                <a:latin typeface="+mn-lt"/>
                <a:ea typeface="+mn-ea"/>
                <a:cs typeface="+mn-cs"/>
              </a:rPr>
              <a:t> </a:t>
            </a:r>
            <a:r>
              <a:rPr lang="de-AT" sz="1200" b="1" kern="1200" baseline="0" dirty="0" err="1">
                <a:solidFill>
                  <a:schemeClr val="bg1">
                    <a:lumMod val="50000"/>
                  </a:schemeClr>
                </a:solidFill>
                <a:effectLst/>
                <a:latin typeface="+mn-lt"/>
                <a:ea typeface="+mn-ea"/>
                <a:cs typeface="+mn-cs"/>
              </a:rPr>
              <a:t>of</a:t>
            </a:r>
            <a:r>
              <a:rPr lang="de-AT" sz="1200" b="1" kern="1200" baseline="0" dirty="0">
                <a:solidFill>
                  <a:schemeClr val="bg1">
                    <a:lumMod val="50000"/>
                  </a:schemeClr>
                </a:solidFill>
                <a:effectLst/>
                <a:latin typeface="+mn-lt"/>
                <a:ea typeface="+mn-ea"/>
                <a:cs typeface="+mn-cs"/>
              </a:rPr>
              <a:t> </a:t>
            </a:r>
            <a:r>
              <a:rPr lang="de-AT" sz="1200" b="1" kern="1200" baseline="0" dirty="0" err="1">
                <a:solidFill>
                  <a:schemeClr val="bg1">
                    <a:lumMod val="50000"/>
                  </a:schemeClr>
                </a:solidFill>
                <a:effectLst/>
                <a:latin typeface="+mn-lt"/>
                <a:ea typeface="+mn-ea"/>
                <a:cs typeface="+mn-cs"/>
              </a:rPr>
              <a:t>buildinds</a:t>
            </a:r>
            <a:r>
              <a:rPr lang="de-AT" sz="1200" b="1" kern="1200" dirty="0">
                <a:solidFill>
                  <a:schemeClr val="bg1">
                    <a:lumMod val="50000"/>
                  </a:schemeClr>
                </a:solidFill>
                <a:effectLst/>
                <a:latin typeface="+mn-lt"/>
                <a:ea typeface="+mn-ea"/>
                <a:cs typeface="+mn-cs"/>
              </a:rPr>
              <a:t> </a:t>
            </a:r>
            <a:r>
              <a:rPr lang="de-AT" sz="1200" b="1" kern="1200" dirty="0" err="1">
                <a:solidFill>
                  <a:schemeClr val="bg1">
                    <a:lumMod val="50000"/>
                  </a:schemeClr>
                </a:solidFill>
                <a:effectLst/>
                <a:latin typeface="+mn-lt"/>
                <a:ea typeface="+mn-ea"/>
                <a:cs typeface="+mn-cs"/>
              </a:rPr>
              <a:t>and</a:t>
            </a:r>
            <a:r>
              <a:rPr lang="de-AT" sz="1200" b="1" kern="1200" dirty="0">
                <a:solidFill>
                  <a:schemeClr val="bg1">
                    <a:lumMod val="50000"/>
                  </a:schemeClr>
                </a:solidFill>
                <a:effectLst/>
                <a:latin typeface="+mn-lt"/>
                <a:ea typeface="+mn-ea"/>
                <a:cs typeface="+mn-cs"/>
              </a:rPr>
              <a:t> –</a:t>
            </a:r>
            <a:r>
              <a:rPr lang="de-AT" sz="1200" b="1" kern="1200" dirty="0" err="1">
                <a:solidFill>
                  <a:schemeClr val="bg1">
                    <a:lumMod val="50000"/>
                  </a:schemeClr>
                </a:solidFill>
                <a:effectLst/>
                <a:latin typeface="+mn-lt"/>
                <a:ea typeface="+mn-ea"/>
                <a:cs typeface="+mn-cs"/>
              </a:rPr>
              <a:t>envelope</a:t>
            </a:r>
            <a:r>
              <a:rPr lang="en-US" dirty="0"/>
              <a:t>, cooling, compressed air, fans, pumps, steam, industrial ovens, heat pumps and heat recovery, renewable energies and mobility.</a:t>
            </a:r>
          </a:p>
          <a:p>
            <a:endParaRPr lang="de-AT" dirty="0"/>
          </a:p>
          <a:p>
            <a:endParaRPr lang="de-AT" dirty="0"/>
          </a:p>
        </p:txBody>
      </p:sp>
      <p:sp>
        <p:nvSpPr>
          <p:cNvPr id="4" name="Foliennummernplatzhalter 3"/>
          <p:cNvSpPr>
            <a:spLocks noGrp="1"/>
          </p:cNvSpPr>
          <p:nvPr>
            <p:ph type="sldNum" sz="quarter" idx="10"/>
          </p:nvPr>
        </p:nvSpPr>
        <p:spPr/>
        <p:txBody>
          <a:bodyPr/>
          <a:lstStyle/>
          <a:p>
            <a:fld id="{9A97FD3C-2BA7-4DD1-B319-9EB9284C5602}" type="slidenum">
              <a:rPr lang="fr-CH" smtClean="0"/>
              <a:t>30</a:t>
            </a:fld>
            <a:endParaRPr lang="fr-CH"/>
          </a:p>
        </p:txBody>
      </p:sp>
    </p:spTree>
    <p:extLst>
      <p:ext uri="{BB962C8B-B14F-4D97-AF65-F5344CB8AC3E}">
        <p14:creationId xmlns:p14="http://schemas.microsoft.com/office/powerpoint/2010/main" val="349825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The following documents were developed for each of the 12 efficiency topics: open </a:t>
            </a:r>
            <a:r>
              <a:rPr lang="en-US" sz="1200" kern="1200" dirty="0" err="1">
                <a:solidFill>
                  <a:schemeClr val="tx1"/>
                </a:solidFill>
                <a:effectLst/>
                <a:latin typeface="+mn-lt"/>
                <a:ea typeface="+mn-ea"/>
                <a:cs typeface="+mn-cs"/>
              </a:rPr>
              <a:t>Powerpoint</a:t>
            </a:r>
            <a:r>
              <a:rPr lang="en-US" sz="1200" kern="1200" dirty="0">
                <a:solidFill>
                  <a:schemeClr val="tx1"/>
                </a:solidFill>
                <a:effectLst/>
                <a:latin typeface="+mn-lt"/>
                <a:ea typeface="+mn-ea"/>
                <a:cs typeface="+mn-cs"/>
              </a:rPr>
              <a:t> presentations, descriptions of measures, checklists and data collection sheets, and 40 case studies. You will also find quizzes to check your own knowledge or that of your employees. You can use this information for internal workshops or for your own advanced training. </a:t>
            </a:r>
            <a:r>
              <a:rPr lang="en-US" dirty="0"/>
              <a:t>In the following, I would like to use the example of mobility to show where you can find the documents and what information they contain.</a:t>
            </a:r>
          </a:p>
          <a:p>
            <a:endParaRPr lang="de-AT" sz="1200" kern="1200" dirty="0">
              <a:solidFill>
                <a:schemeClr val="tx1"/>
              </a:solidFill>
              <a:effectLst/>
              <a:latin typeface="+mn-lt"/>
              <a:ea typeface="+mn-ea"/>
              <a:cs typeface="+mn-cs"/>
            </a:endParaRPr>
          </a:p>
          <a:p>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9A97FD3C-2BA7-4DD1-B319-9EB9284C5602}" type="slidenum">
              <a:rPr lang="fr-CH" smtClean="0"/>
              <a:t>31</a:t>
            </a:fld>
            <a:endParaRPr lang="fr-CH"/>
          </a:p>
        </p:txBody>
      </p:sp>
    </p:spTree>
    <p:extLst>
      <p:ext uri="{BB962C8B-B14F-4D97-AF65-F5344CB8AC3E}">
        <p14:creationId xmlns:p14="http://schemas.microsoft.com/office/powerpoint/2010/main" val="2622051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First to the presentations on the 13 technologies. You can find them, for the example of mobility, with the following filter settings: Main technologies Mobility, Type: Presentation</a:t>
            </a:r>
          </a:p>
        </p:txBody>
      </p:sp>
      <p:sp>
        <p:nvSpPr>
          <p:cNvPr id="4" name="Foliennummernplatzhalter 3"/>
          <p:cNvSpPr>
            <a:spLocks noGrp="1"/>
          </p:cNvSpPr>
          <p:nvPr>
            <p:ph type="sldNum" sz="quarter" idx="10"/>
          </p:nvPr>
        </p:nvSpPr>
        <p:spPr/>
        <p:txBody>
          <a:bodyPr/>
          <a:lstStyle/>
          <a:p>
            <a:fld id="{9A97FD3C-2BA7-4DD1-B319-9EB9284C5602}" type="slidenum">
              <a:rPr lang="fr-CH" smtClean="0"/>
              <a:t>32</a:t>
            </a:fld>
            <a:endParaRPr lang="fr-CH"/>
          </a:p>
        </p:txBody>
      </p:sp>
    </p:spTree>
    <p:extLst>
      <p:ext uri="{BB962C8B-B14F-4D97-AF65-F5344CB8AC3E}">
        <p14:creationId xmlns:p14="http://schemas.microsoft.com/office/powerpoint/2010/main" val="1342868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Each presentation contains the following content: General introduction to the topic, descriptions of measures to improve energy efficiency and case studies. Furthermore, brief information on measuring and verifying savings measures in the respective system. The scope of the presentations is approx. 40-60 slides. You can edit the slides for the respective context.</a:t>
            </a:r>
            <a:endParaRPr lang="de-AT" dirty="0"/>
          </a:p>
        </p:txBody>
      </p:sp>
      <p:sp>
        <p:nvSpPr>
          <p:cNvPr id="4" name="Foliennummernplatzhalter 3"/>
          <p:cNvSpPr>
            <a:spLocks noGrp="1"/>
          </p:cNvSpPr>
          <p:nvPr>
            <p:ph type="sldNum" sz="quarter" idx="10"/>
          </p:nvPr>
        </p:nvSpPr>
        <p:spPr/>
        <p:txBody>
          <a:bodyPr/>
          <a:lstStyle/>
          <a:p>
            <a:fld id="{9A97FD3C-2BA7-4DD1-B319-9EB9284C5602}" type="slidenum">
              <a:rPr lang="fr-CH" smtClean="0"/>
              <a:t>33</a:t>
            </a:fld>
            <a:endParaRPr lang="fr-CH"/>
          </a:p>
        </p:txBody>
      </p:sp>
    </p:spTree>
    <p:extLst>
      <p:ext uri="{BB962C8B-B14F-4D97-AF65-F5344CB8AC3E}">
        <p14:creationId xmlns:p14="http://schemas.microsoft.com/office/powerpoint/2010/main" val="3602783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content of the platform are presentations.</a:t>
            </a:r>
          </a:p>
          <a:p>
            <a:r>
              <a:rPr lang="en-US" dirty="0"/>
              <a:t>For mobility, set the filter for main technologies to mobility, under the type select description of measures. There are currently 3 measures for this: </a:t>
            </a:r>
          </a:p>
          <a:p>
            <a:r>
              <a:rPr lang="en-US" dirty="0" err="1"/>
              <a:t>Ecodriving</a:t>
            </a:r>
            <a:r>
              <a:rPr lang="en-US" dirty="0"/>
              <a:t>,</a:t>
            </a:r>
            <a:r>
              <a:rPr lang="en-US" baseline="0" dirty="0"/>
              <a:t> Alternative mobility – electric cars, carpooling.</a:t>
            </a:r>
            <a:endParaRPr lang="de-AT" dirty="0"/>
          </a:p>
        </p:txBody>
      </p:sp>
      <p:sp>
        <p:nvSpPr>
          <p:cNvPr id="4" name="Foliennummernplatzhalter 3"/>
          <p:cNvSpPr>
            <a:spLocks noGrp="1"/>
          </p:cNvSpPr>
          <p:nvPr>
            <p:ph type="sldNum" sz="quarter" idx="10"/>
          </p:nvPr>
        </p:nvSpPr>
        <p:spPr/>
        <p:txBody>
          <a:bodyPr/>
          <a:lstStyle/>
          <a:p>
            <a:fld id="{9A97FD3C-2BA7-4DD1-B319-9EB9284C5602}" type="slidenum">
              <a:rPr lang="fr-CH" smtClean="0"/>
              <a:t>34</a:t>
            </a:fld>
            <a:endParaRPr lang="fr-CH"/>
          </a:p>
        </p:txBody>
      </p:sp>
    </p:spTree>
    <p:extLst>
      <p:ext uri="{BB962C8B-B14F-4D97-AF65-F5344CB8AC3E}">
        <p14:creationId xmlns:p14="http://schemas.microsoft.com/office/powerpoint/2010/main" val="854640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312662"/>
            <a:ext cx="9144000" cy="1453180"/>
          </a:xfrm>
        </p:spPr>
        <p:txBody>
          <a:bodyPr anchor="b">
            <a:normAutofit/>
          </a:bodyPr>
          <a:lstStyle>
            <a:lvl1pPr algn="ctr">
              <a:defRPr sz="4000">
                <a:solidFill>
                  <a:srgbClr val="006600"/>
                </a:solidFill>
              </a:defRPr>
            </a:lvl1pPr>
          </a:lstStyle>
          <a:p>
            <a:r>
              <a:rPr lang="fr-FR" dirty="0"/>
              <a:t>Modifiez le style du titre</a:t>
            </a:r>
            <a:endParaRPr lang="fr-CH" dirty="0"/>
          </a:p>
        </p:txBody>
      </p:sp>
      <p:sp>
        <p:nvSpPr>
          <p:cNvPr id="3" name="Sous-titre 2"/>
          <p:cNvSpPr>
            <a:spLocks noGrp="1"/>
          </p:cNvSpPr>
          <p:nvPr>
            <p:ph type="subTitle" idx="1"/>
          </p:nvPr>
        </p:nvSpPr>
        <p:spPr>
          <a:xfrm>
            <a:off x="1524000" y="2967038"/>
            <a:ext cx="9144000" cy="1071562"/>
          </a:xfrm>
        </p:spPr>
        <p:txBody>
          <a:bodyPr>
            <a:normAutofit/>
          </a:bodyPr>
          <a:lstStyle>
            <a:lvl1pPr marL="0" indent="0" algn="ctr">
              <a:buNone/>
              <a:defRPr sz="2800">
                <a:solidFill>
                  <a:srgbClr val="0066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fr-CH" dirty="0"/>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endParaRPr lang="fr-CH"/>
          </a:p>
        </p:txBody>
      </p:sp>
      <p:sp>
        <p:nvSpPr>
          <p:cNvPr id="6" name="Espace réservé du numéro de diapositive 5"/>
          <p:cNvSpPr>
            <a:spLocks noGrp="1"/>
          </p:cNvSpPr>
          <p:nvPr>
            <p:ph type="sldNum" sz="quarter" idx="12"/>
          </p:nvPr>
        </p:nvSpPr>
        <p:spPr/>
        <p:txBody>
          <a:bodyPr/>
          <a:lstStyle/>
          <a:p>
            <a:fld id="{EA29A727-5B0F-406F-A76C-7B93759A547D}" type="slidenum">
              <a:rPr lang="fr-CH" smtClean="0"/>
              <a:t>‹Nr.›</a:t>
            </a:fld>
            <a:endParaRPr lang="fr-CH"/>
          </a:p>
        </p:txBody>
      </p:sp>
      <p:sp>
        <p:nvSpPr>
          <p:cNvPr id="8" name="Subtitle 2"/>
          <p:cNvSpPr txBox="1">
            <a:spLocks/>
          </p:cNvSpPr>
          <p:nvPr userDrawn="1"/>
        </p:nvSpPr>
        <p:spPr>
          <a:xfrm>
            <a:off x="1828800" y="4556596"/>
            <a:ext cx="8534400" cy="118211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tint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1800" dirty="0">
                <a:solidFill>
                  <a:schemeClr val="tx1">
                    <a:lumMod val="65000"/>
                    <a:lumOff val="35000"/>
                  </a:schemeClr>
                </a:solidFill>
              </a:rPr>
              <a:t>IMPAWATT</a:t>
            </a:r>
            <a:br>
              <a:rPr lang="en-US" sz="1800" dirty="0">
                <a:solidFill>
                  <a:schemeClr val="tx1">
                    <a:lumMod val="65000"/>
                    <a:lumOff val="35000"/>
                  </a:schemeClr>
                </a:solidFill>
              </a:rPr>
            </a:br>
            <a:r>
              <a:rPr lang="en-US" sz="1800" dirty="0" err="1">
                <a:solidFill>
                  <a:schemeClr val="tx1">
                    <a:lumMod val="65000"/>
                    <a:lumOff val="35000"/>
                  </a:schemeClr>
                </a:solidFill>
              </a:rPr>
              <a:t>IMPlementAtion</a:t>
            </a:r>
            <a:r>
              <a:rPr lang="en-US" sz="1800" dirty="0">
                <a:solidFill>
                  <a:schemeClr val="tx1">
                    <a:lumMod val="65000"/>
                    <a:lumOff val="35000"/>
                  </a:schemeClr>
                </a:solidFill>
              </a:rPr>
              <a:t> Work and Actions To change the energy culture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dirty="0">
                <a:solidFill>
                  <a:schemeClr val="tx1">
                    <a:lumMod val="65000"/>
                    <a:lumOff val="35000"/>
                  </a:schemeClr>
                </a:solidFill>
              </a:rPr>
              <a:t>Final event 9/3/2021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z="1800" i="1" dirty="0" err="1">
                <a:solidFill>
                  <a:schemeClr val="tx1">
                    <a:lumMod val="65000"/>
                    <a:lumOff val="35000"/>
                  </a:schemeClr>
                </a:solidFill>
              </a:rPr>
              <a:t>Identified</a:t>
            </a:r>
            <a:r>
              <a:rPr lang="it-IT" sz="1800" i="1" dirty="0">
                <a:solidFill>
                  <a:schemeClr val="tx1">
                    <a:lumMod val="65000"/>
                    <a:lumOff val="35000"/>
                  </a:schemeClr>
                </a:solidFill>
              </a:rPr>
              <a:t> </a:t>
            </a:r>
            <a:r>
              <a:rPr lang="it-IT" sz="1800" i="1" dirty="0" err="1">
                <a:solidFill>
                  <a:schemeClr val="tx1">
                    <a:lumMod val="65000"/>
                    <a:lumOff val="35000"/>
                  </a:schemeClr>
                </a:solidFill>
              </a:rPr>
              <a:t>barriers</a:t>
            </a:r>
            <a:r>
              <a:rPr lang="it-IT" sz="1800" i="1" dirty="0">
                <a:solidFill>
                  <a:schemeClr val="tx1">
                    <a:lumMod val="65000"/>
                    <a:lumOff val="35000"/>
                  </a:schemeClr>
                </a:solidFill>
              </a:rPr>
              <a:t> and IMPAWATT actions, Luca Galeasso (ENVIRONMENT PARK)</a:t>
            </a:r>
            <a:endParaRPr lang="en-US" sz="1800" dirty="0">
              <a:solidFill>
                <a:schemeClr val="tx1">
                  <a:lumMod val="65000"/>
                  <a:lumOff val="35000"/>
                </a:schemeClr>
              </a:solidFill>
            </a:endParaRPr>
          </a:p>
        </p:txBody>
      </p:sp>
      <p:sp>
        <p:nvSpPr>
          <p:cNvPr id="10" name="Rectangle 9"/>
          <p:cNvSpPr/>
          <p:nvPr userDrawn="1"/>
        </p:nvSpPr>
        <p:spPr>
          <a:xfrm>
            <a:off x="0" y="6500506"/>
            <a:ext cx="12192000" cy="485051"/>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latin typeface="Arial Unicode MS"/>
                <a:cs typeface="Arial Unicode MS"/>
              </a:rPr>
              <a:t>		 		</a:t>
            </a:r>
          </a:p>
        </p:txBody>
      </p:sp>
      <p:sp>
        <p:nvSpPr>
          <p:cNvPr id="11" name="TextBox 14"/>
          <p:cNvSpPr txBox="1"/>
          <p:nvPr userDrawn="1"/>
        </p:nvSpPr>
        <p:spPr>
          <a:xfrm>
            <a:off x="1778000" y="5959676"/>
            <a:ext cx="8636000" cy="540830"/>
          </a:xfrm>
          <a:prstGeom prst="rect">
            <a:avLst/>
          </a:prstGeom>
          <a:noFill/>
        </p:spPr>
        <p:txBody>
          <a:bodyPr wrap="square" tIns="108000" bIns="72000" rtlCol="0" anchor="ctr" anchorCtr="0">
            <a:spAutoFit/>
          </a:bodyPr>
          <a:lstStyle/>
          <a:p>
            <a:pPr algn="ctr"/>
            <a:r>
              <a:rPr lang="en-GB" sz="1400" b="0" baseline="30000" dirty="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The sole responsibility for the content of this publication lies with the IMPAWATT project consortium. It does not necessarily reflect the opinion of the European Union. Neither  EASME</a:t>
            </a:r>
            <a:r>
              <a:rPr lang="en-GB" sz="1400" b="0" dirty="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400" b="0" baseline="30000" dirty="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nor the European Commission are responsible for any use that may be made of the information contained therein.</a:t>
            </a:r>
            <a:endParaRPr lang="es-ES" sz="1400" b="0" dirty="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2" name="Graphique 11">
            <a:extLst>
              <a:ext uri="{FF2B5EF4-FFF2-40B4-BE49-F238E27FC236}">
                <a16:creationId xmlns:a16="http://schemas.microsoft.com/office/drawing/2014/main" id="{0CA11534-D36F-4A96-98F6-6573E5E493B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23080" y="332488"/>
            <a:ext cx="6948242" cy="633600"/>
          </a:xfrm>
          <a:prstGeom prst="rect">
            <a:avLst/>
          </a:prstGeom>
        </p:spPr>
      </p:pic>
    </p:spTree>
    <p:extLst>
      <p:ext uri="{BB962C8B-B14F-4D97-AF65-F5344CB8AC3E}">
        <p14:creationId xmlns:p14="http://schemas.microsoft.com/office/powerpoint/2010/main" val="1398819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endParaRPr lang="fr-CH"/>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CH"/>
          </a:p>
        </p:txBody>
      </p:sp>
      <p:sp>
        <p:nvSpPr>
          <p:cNvPr id="6" name="Espace réservé du numéro de diapositive 5"/>
          <p:cNvSpPr>
            <a:spLocks noGrp="1"/>
          </p:cNvSpPr>
          <p:nvPr>
            <p:ph type="sldNum" sz="quarter" idx="12"/>
          </p:nvPr>
        </p:nvSpPr>
        <p:spPr/>
        <p:txBody>
          <a:bodyPr/>
          <a:lstStyle/>
          <a:p>
            <a:fld id="{EA29A727-5B0F-406F-A76C-7B93759A547D}" type="slidenum">
              <a:rPr lang="fr-CH" smtClean="0"/>
              <a:t>‹Nr.›</a:t>
            </a:fld>
            <a:endParaRPr lang="fr-CH"/>
          </a:p>
        </p:txBody>
      </p:sp>
    </p:spTree>
    <p:extLst>
      <p:ext uri="{BB962C8B-B14F-4D97-AF65-F5344CB8AC3E}">
        <p14:creationId xmlns:p14="http://schemas.microsoft.com/office/powerpoint/2010/main" val="3162998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endParaRPr lang="fr-CH"/>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CH"/>
          </a:p>
        </p:txBody>
      </p:sp>
      <p:sp>
        <p:nvSpPr>
          <p:cNvPr id="6" name="Espace réservé du numéro de diapositive 5"/>
          <p:cNvSpPr>
            <a:spLocks noGrp="1"/>
          </p:cNvSpPr>
          <p:nvPr>
            <p:ph type="sldNum" sz="quarter" idx="12"/>
          </p:nvPr>
        </p:nvSpPr>
        <p:spPr/>
        <p:txBody>
          <a:bodyPr/>
          <a:lstStyle/>
          <a:p>
            <a:fld id="{EA29A727-5B0F-406F-A76C-7B93759A547D}" type="slidenum">
              <a:rPr lang="fr-CH" smtClean="0"/>
              <a:t>‹Nr.›</a:t>
            </a:fld>
            <a:endParaRPr lang="fr-CH"/>
          </a:p>
        </p:txBody>
      </p:sp>
    </p:spTree>
    <p:extLst>
      <p:ext uri="{BB962C8B-B14F-4D97-AF65-F5344CB8AC3E}">
        <p14:creationId xmlns:p14="http://schemas.microsoft.com/office/powerpoint/2010/main" val="3717994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folie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8" name="Textplatzhalter 7"/>
          <p:cNvSpPr>
            <a:spLocks noGrp="1"/>
          </p:cNvSpPr>
          <p:nvPr>
            <p:ph type="body" sz="quarter" idx="13"/>
          </p:nvPr>
        </p:nvSpPr>
        <p:spPr>
          <a:xfrm>
            <a:off x="719674" y="2164803"/>
            <a:ext cx="10638367" cy="3977767"/>
          </a:xfrm>
        </p:spPr>
        <p:txBody>
          <a:bodyPr/>
          <a:lstStyle/>
          <a:p>
            <a:pPr lvl="0"/>
            <a:r>
              <a:rPr lang="de-DE"/>
              <a:t>Textmasterformat bearbeiten</a:t>
            </a:r>
          </a:p>
          <a:p>
            <a:pPr lvl="1"/>
            <a:r>
              <a:rPr lang="de-DE"/>
              <a:t>Zweite Ebene</a:t>
            </a:r>
          </a:p>
          <a:p>
            <a:pPr lvl="2"/>
            <a:r>
              <a:rPr lang="de-DE"/>
              <a:t>Dritte Ebene</a:t>
            </a:r>
          </a:p>
        </p:txBody>
      </p:sp>
      <p:sp>
        <p:nvSpPr>
          <p:cNvPr id="4" name="Fußzeilenplatzhalter 3"/>
          <p:cNvSpPr>
            <a:spLocks noGrp="1"/>
          </p:cNvSpPr>
          <p:nvPr>
            <p:ph type="ftr" sz="quarter" idx="11"/>
          </p:nvPr>
        </p:nvSpPr>
        <p:spPr>
          <a:xfrm>
            <a:off x="720000" y="6387003"/>
            <a:ext cx="9167888" cy="266700"/>
          </a:xfrm>
          <a:prstGeom prst="rect">
            <a:avLst/>
          </a:prstGeom>
        </p:spPr>
        <p:txBody>
          <a:bodyPr lIns="121917" tIns="60958" rIns="121917" bIns="60958"/>
          <a:lstStyle/>
          <a:p>
            <a:r>
              <a:rPr lang="de-AT">
                <a:solidFill>
                  <a:srgbClr val="000000"/>
                </a:solidFill>
              </a:rPr>
              <a:t>Präsentationstitel</a:t>
            </a:r>
            <a:endParaRPr lang="de-AT" dirty="0">
              <a:solidFill>
                <a:srgbClr val="000000"/>
              </a:solidFill>
            </a:endParaRPr>
          </a:p>
        </p:txBody>
      </p:sp>
      <p:sp>
        <p:nvSpPr>
          <p:cNvPr id="5" name="Foliennummernplatzhalter 4"/>
          <p:cNvSpPr>
            <a:spLocks noGrp="1"/>
          </p:cNvSpPr>
          <p:nvPr>
            <p:ph type="sldNum" sz="quarter" idx="12"/>
          </p:nvPr>
        </p:nvSpPr>
        <p:spPr>
          <a:xfrm>
            <a:off x="10272004" y="6387003"/>
            <a:ext cx="1086029" cy="266700"/>
          </a:xfrm>
        </p:spPr>
        <p:txBody>
          <a:bodyPr/>
          <a:lstStyle/>
          <a:p>
            <a:fld id="{1206269C-C24E-4E80-9A4B-E7E19BB59A67}" type="slidenum">
              <a:rPr lang="de-AT" smtClean="0">
                <a:solidFill>
                  <a:srgbClr val="000000"/>
                </a:solidFill>
              </a:rPr>
              <a:pPr/>
              <a:t>‹Nr.›</a:t>
            </a:fld>
            <a:endParaRPr lang="de-AT" dirty="0">
              <a:solidFill>
                <a:srgbClr val="000000"/>
              </a:solidFill>
            </a:endParaRPr>
          </a:p>
        </p:txBody>
      </p:sp>
    </p:spTree>
    <p:extLst>
      <p:ext uri="{BB962C8B-B14F-4D97-AF65-F5344CB8AC3E}">
        <p14:creationId xmlns:p14="http://schemas.microsoft.com/office/powerpoint/2010/main" val="2755201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VTT 2020 Content slide 05">
    <p:spTree>
      <p:nvGrpSpPr>
        <p:cNvPr id="1" name=""/>
        <p:cNvGrpSpPr/>
        <p:nvPr/>
      </p:nvGrpSpPr>
      <p:grpSpPr>
        <a:xfrm>
          <a:off x="0" y="0"/>
          <a:ext cx="0" cy="0"/>
          <a:chOff x="0" y="0"/>
          <a:chExt cx="0" cy="0"/>
        </a:xfrm>
      </p:grpSpPr>
      <p:grpSp>
        <p:nvGrpSpPr>
          <p:cNvPr id="6" name="VTT_LogoStack_v3_16092019 pienempi koko">
            <a:extLst>
              <a:ext uri="{FF2B5EF4-FFF2-40B4-BE49-F238E27FC236}">
                <a16:creationId xmlns:a16="http://schemas.microsoft.com/office/drawing/2014/main" id="{F2F5C000-215B-45BB-A043-A737546493C7}"/>
              </a:ext>
            </a:extLst>
          </p:cNvPr>
          <p:cNvGrpSpPr/>
          <p:nvPr userDrawn="1"/>
        </p:nvGrpSpPr>
        <p:grpSpPr>
          <a:xfrm>
            <a:off x="10724687" y="1"/>
            <a:ext cx="1159391" cy="782400"/>
            <a:chOff x="7909204" y="1770762"/>
            <a:chExt cx="971550" cy="655638"/>
          </a:xfrm>
        </p:grpSpPr>
        <p:grpSp>
          <p:nvGrpSpPr>
            <p:cNvPr id="7" name="_VTT_logo_102019_01_white_on_orange">
              <a:extLst>
                <a:ext uri="{FF2B5EF4-FFF2-40B4-BE49-F238E27FC236}">
                  <a16:creationId xmlns:a16="http://schemas.microsoft.com/office/drawing/2014/main" id="{9934189E-E112-4E8B-8CC5-7CEB9744426F}"/>
                </a:ext>
              </a:extLst>
            </p:cNvPr>
            <p:cNvGrpSpPr/>
            <p:nvPr userDrawn="1"/>
          </p:nvGrpSpPr>
          <p:grpSpPr>
            <a:xfrm>
              <a:off x="7909204" y="1770762"/>
              <a:ext cx="971550" cy="655638"/>
              <a:chOff x="379933" y="-15999"/>
              <a:chExt cx="971550" cy="655638"/>
            </a:xfrm>
          </p:grpSpPr>
          <p:sp>
            <p:nvSpPr>
              <p:cNvPr id="51" name="Box">
                <a:extLst>
                  <a:ext uri="{FF2B5EF4-FFF2-40B4-BE49-F238E27FC236}">
                    <a16:creationId xmlns:a16="http://schemas.microsoft.com/office/drawing/2014/main" id="{D83E3511-87CD-41C9-9E2A-2DBD58B49565}"/>
                  </a:ext>
                </a:extLst>
              </p:cNvPr>
              <p:cNvSpPr>
                <a:spLocks noChangeArrowheads="1"/>
              </p:cNvSpPr>
              <p:nvPr userDrawn="1"/>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2" name="T2">
                <a:extLst>
                  <a:ext uri="{FF2B5EF4-FFF2-40B4-BE49-F238E27FC236}">
                    <a16:creationId xmlns:a16="http://schemas.microsoft.com/office/drawing/2014/main" id="{5BEE87E9-4DC8-415F-9739-FF00307FA45C}"/>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 name="T1">
                <a:extLst>
                  <a:ext uri="{FF2B5EF4-FFF2-40B4-BE49-F238E27FC236}">
                    <a16:creationId xmlns:a16="http://schemas.microsoft.com/office/drawing/2014/main" id="{1B58C296-4DE2-4587-B039-CEDCC86C29DA}"/>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 name="V">
                <a:extLst>
                  <a:ext uri="{FF2B5EF4-FFF2-40B4-BE49-F238E27FC236}">
                    <a16:creationId xmlns:a16="http://schemas.microsoft.com/office/drawing/2014/main" id="{994B2AAE-EC6B-4F88-A527-A97FF1CF3177}"/>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 name="_VTT_logo_102019_02_white_on_black" hidden="1">
              <a:extLst>
                <a:ext uri="{FF2B5EF4-FFF2-40B4-BE49-F238E27FC236}">
                  <a16:creationId xmlns:a16="http://schemas.microsoft.com/office/drawing/2014/main" id="{93C07F9F-6A91-42A2-8659-7C2033A19E35}"/>
                </a:ext>
              </a:extLst>
            </p:cNvPr>
            <p:cNvGrpSpPr/>
            <p:nvPr userDrawn="1"/>
          </p:nvGrpSpPr>
          <p:grpSpPr>
            <a:xfrm>
              <a:off x="7909204" y="1770762"/>
              <a:ext cx="971550" cy="655638"/>
              <a:chOff x="379933" y="-15999"/>
              <a:chExt cx="971550" cy="655638"/>
            </a:xfrm>
          </p:grpSpPr>
          <p:sp>
            <p:nvSpPr>
              <p:cNvPr id="47" name="Box">
                <a:extLst>
                  <a:ext uri="{FF2B5EF4-FFF2-40B4-BE49-F238E27FC236}">
                    <a16:creationId xmlns:a16="http://schemas.microsoft.com/office/drawing/2014/main" id="{AC01E7D7-DBBD-4AB8-AAD1-18C816A2350F}"/>
                  </a:ext>
                </a:extLst>
              </p:cNvPr>
              <p:cNvSpPr>
                <a:spLocks noChangeArrowheads="1"/>
              </p:cNvSpPr>
              <p:nvPr userDrawn="1"/>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8" name="T2">
                <a:extLst>
                  <a:ext uri="{FF2B5EF4-FFF2-40B4-BE49-F238E27FC236}">
                    <a16:creationId xmlns:a16="http://schemas.microsoft.com/office/drawing/2014/main" id="{D929E8D2-DFDD-45AD-8941-FD30E729B042}"/>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9" name="T1">
                <a:extLst>
                  <a:ext uri="{FF2B5EF4-FFF2-40B4-BE49-F238E27FC236}">
                    <a16:creationId xmlns:a16="http://schemas.microsoft.com/office/drawing/2014/main" id="{BE973541-583C-4EAE-8EB5-2DB20C38C08B}"/>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0" name="V">
                <a:extLst>
                  <a:ext uri="{FF2B5EF4-FFF2-40B4-BE49-F238E27FC236}">
                    <a16:creationId xmlns:a16="http://schemas.microsoft.com/office/drawing/2014/main" id="{F0F91987-C24E-4F66-B43C-276F4A5A8E55}"/>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 name="_VTT_logo_102019_03_white_on_blue" hidden="1">
              <a:extLst>
                <a:ext uri="{FF2B5EF4-FFF2-40B4-BE49-F238E27FC236}">
                  <a16:creationId xmlns:a16="http://schemas.microsoft.com/office/drawing/2014/main" id="{012D5B37-4ED7-4746-86E5-17E13AE1CB8A}"/>
                </a:ext>
              </a:extLst>
            </p:cNvPr>
            <p:cNvGrpSpPr/>
            <p:nvPr userDrawn="1"/>
          </p:nvGrpSpPr>
          <p:grpSpPr>
            <a:xfrm>
              <a:off x="7909204" y="1770762"/>
              <a:ext cx="971550" cy="655638"/>
              <a:chOff x="379933" y="-15999"/>
              <a:chExt cx="971550" cy="655638"/>
            </a:xfrm>
          </p:grpSpPr>
          <p:sp>
            <p:nvSpPr>
              <p:cNvPr id="43" name="Box">
                <a:extLst>
                  <a:ext uri="{FF2B5EF4-FFF2-40B4-BE49-F238E27FC236}">
                    <a16:creationId xmlns:a16="http://schemas.microsoft.com/office/drawing/2014/main" id="{5F074957-D5B3-49D7-B2E6-EDD3D6C01623}"/>
                  </a:ext>
                </a:extLst>
              </p:cNvPr>
              <p:cNvSpPr>
                <a:spLocks noChangeArrowheads="1"/>
              </p:cNvSpPr>
              <p:nvPr userDrawn="1"/>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4" name="T2">
                <a:extLst>
                  <a:ext uri="{FF2B5EF4-FFF2-40B4-BE49-F238E27FC236}">
                    <a16:creationId xmlns:a16="http://schemas.microsoft.com/office/drawing/2014/main" id="{F208F89A-4430-4BA9-BD94-5C94B51B0D47}"/>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5" name="T1">
                <a:extLst>
                  <a:ext uri="{FF2B5EF4-FFF2-40B4-BE49-F238E27FC236}">
                    <a16:creationId xmlns:a16="http://schemas.microsoft.com/office/drawing/2014/main" id="{11DB7D2E-2D0A-485F-A764-C7CA5118A19D}"/>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6" name="V">
                <a:extLst>
                  <a:ext uri="{FF2B5EF4-FFF2-40B4-BE49-F238E27FC236}">
                    <a16:creationId xmlns:a16="http://schemas.microsoft.com/office/drawing/2014/main" id="{00769B10-D29C-4121-904B-00942A5AC4EA}"/>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 name="_VTT_logo_102019_04_white_on_dark_grey" hidden="1">
              <a:extLst>
                <a:ext uri="{FF2B5EF4-FFF2-40B4-BE49-F238E27FC236}">
                  <a16:creationId xmlns:a16="http://schemas.microsoft.com/office/drawing/2014/main" id="{26A696E7-1CE0-4366-8250-3D8752A74236}"/>
                </a:ext>
              </a:extLst>
            </p:cNvPr>
            <p:cNvGrpSpPr/>
            <p:nvPr userDrawn="1"/>
          </p:nvGrpSpPr>
          <p:grpSpPr>
            <a:xfrm>
              <a:off x="7909204" y="1770762"/>
              <a:ext cx="971550" cy="655638"/>
              <a:chOff x="379933" y="-15999"/>
              <a:chExt cx="971550" cy="655638"/>
            </a:xfrm>
          </p:grpSpPr>
          <p:sp>
            <p:nvSpPr>
              <p:cNvPr id="39" name="Box">
                <a:extLst>
                  <a:ext uri="{FF2B5EF4-FFF2-40B4-BE49-F238E27FC236}">
                    <a16:creationId xmlns:a16="http://schemas.microsoft.com/office/drawing/2014/main" id="{55128D97-4F0A-4022-A63E-7F9D46942696}"/>
                  </a:ext>
                </a:extLst>
              </p:cNvPr>
              <p:cNvSpPr>
                <a:spLocks noChangeArrowheads="1"/>
              </p:cNvSpPr>
              <p:nvPr userDrawn="1"/>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0" name="T2">
                <a:extLst>
                  <a:ext uri="{FF2B5EF4-FFF2-40B4-BE49-F238E27FC236}">
                    <a16:creationId xmlns:a16="http://schemas.microsoft.com/office/drawing/2014/main" id="{4F543580-ED9B-4A11-A6D2-67C160FF9C7D}"/>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1" name="T1">
                <a:extLst>
                  <a:ext uri="{FF2B5EF4-FFF2-40B4-BE49-F238E27FC236}">
                    <a16:creationId xmlns:a16="http://schemas.microsoft.com/office/drawing/2014/main" id="{A057685D-5774-44E9-A687-7D1265E030F2}"/>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2" name="V">
                <a:extLst>
                  <a:ext uri="{FF2B5EF4-FFF2-40B4-BE49-F238E27FC236}">
                    <a16:creationId xmlns:a16="http://schemas.microsoft.com/office/drawing/2014/main" id="{765C59E4-E56C-4564-B427-000A9A1B7A34}"/>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4" name="_VTT_logo_102019_05_dark_grey_on_white" hidden="1">
              <a:extLst>
                <a:ext uri="{FF2B5EF4-FFF2-40B4-BE49-F238E27FC236}">
                  <a16:creationId xmlns:a16="http://schemas.microsoft.com/office/drawing/2014/main" id="{E27017F0-90AA-4277-A174-75B74647B7D2}"/>
                </a:ext>
              </a:extLst>
            </p:cNvPr>
            <p:cNvGrpSpPr/>
            <p:nvPr userDrawn="1"/>
          </p:nvGrpSpPr>
          <p:grpSpPr>
            <a:xfrm>
              <a:off x="7909204" y="1770762"/>
              <a:ext cx="971550" cy="655638"/>
              <a:chOff x="379933" y="-15999"/>
              <a:chExt cx="971550" cy="655638"/>
            </a:xfrm>
          </p:grpSpPr>
          <p:sp>
            <p:nvSpPr>
              <p:cNvPr id="35" name="Box">
                <a:extLst>
                  <a:ext uri="{FF2B5EF4-FFF2-40B4-BE49-F238E27FC236}">
                    <a16:creationId xmlns:a16="http://schemas.microsoft.com/office/drawing/2014/main" id="{6D0AF0E7-57E1-459D-8753-C07EC145BA94}"/>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6" name="T2">
                <a:extLst>
                  <a:ext uri="{FF2B5EF4-FFF2-40B4-BE49-F238E27FC236}">
                    <a16:creationId xmlns:a16="http://schemas.microsoft.com/office/drawing/2014/main" id="{2B1A1DAD-A712-4A72-900E-62E9B802C73E}"/>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7" name="T1">
                <a:extLst>
                  <a:ext uri="{FF2B5EF4-FFF2-40B4-BE49-F238E27FC236}">
                    <a16:creationId xmlns:a16="http://schemas.microsoft.com/office/drawing/2014/main" id="{4ADEFC7E-1430-4D7F-B9D4-52A29832D1EE}"/>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8" name="V">
                <a:extLst>
                  <a:ext uri="{FF2B5EF4-FFF2-40B4-BE49-F238E27FC236}">
                    <a16:creationId xmlns:a16="http://schemas.microsoft.com/office/drawing/2014/main" id="{C1926634-FDB8-463C-9F67-949C2A3B12D8}"/>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 name="_VTT_logo_102019_06_orange_blue_on_white" hidden="1">
              <a:extLst>
                <a:ext uri="{FF2B5EF4-FFF2-40B4-BE49-F238E27FC236}">
                  <a16:creationId xmlns:a16="http://schemas.microsoft.com/office/drawing/2014/main" id="{6EA9C193-60C6-47D0-8E73-7A01E47B6EED}"/>
                </a:ext>
              </a:extLst>
            </p:cNvPr>
            <p:cNvGrpSpPr/>
            <p:nvPr userDrawn="1"/>
          </p:nvGrpSpPr>
          <p:grpSpPr>
            <a:xfrm>
              <a:off x="7909204" y="1770762"/>
              <a:ext cx="971550" cy="655638"/>
              <a:chOff x="379933" y="-15999"/>
              <a:chExt cx="971550" cy="655638"/>
            </a:xfrm>
          </p:grpSpPr>
          <p:sp>
            <p:nvSpPr>
              <p:cNvPr id="31" name="Box">
                <a:extLst>
                  <a:ext uri="{FF2B5EF4-FFF2-40B4-BE49-F238E27FC236}">
                    <a16:creationId xmlns:a16="http://schemas.microsoft.com/office/drawing/2014/main" id="{D8772F69-F412-4F3D-9177-63F46C48238B}"/>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2" name="T2">
                <a:extLst>
                  <a:ext uri="{FF2B5EF4-FFF2-40B4-BE49-F238E27FC236}">
                    <a16:creationId xmlns:a16="http://schemas.microsoft.com/office/drawing/2014/main" id="{7B219A0F-F9D8-4398-B3F1-718D99545746}"/>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3" name="T1">
                <a:extLst>
                  <a:ext uri="{FF2B5EF4-FFF2-40B4-BE49-F238E27FC236}">
                    <a16:creationId xmlns:a16="http://schemas.microsoft.com/office/drawing/2014/main" id="{E2717F98-F21B-46E4-83FB-0C80E3998889}"/>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4" name="V">
                <a:extLst>
                  <a:ext uri="{FF2B5EF4-FFF2-40B4-BE49-F238E27FC236}">
                    <a16:creationId xmlns:a16="http://schemas.microsoft.com/office/drawing/2014/main" id="{B6CEDF3A-3081-4536-A4BC-1059EC3B6FA3}"/>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 name="_VTT_logo_102019_07_blue_on_white" hidden="1">
              <a:extLst>
                <a:ext uri="{FF2B5EF4-FFF2-40B4-BE49-F238E27FC236}">
                  <a16:creationId xmlns:a16="http://schemas.microsoft.com/office/drawing/2014/main" id="{8B7CCE1E-A671-40CA-B955-11DC36472A72}"/>
                </a:ext>
              </a:extLst>
            </p:cNvPr>
            <p:cNvGrpSpPr/>
            <p:nvPr userDrawn="1"/>
          </p:nvGrpSpPr>
          <p:grpSpPr>
            <a:xfrm>
              <a:off x="7909204" y="1770762"/>
              <a:ext cx="971550" cy="655638"/>
              <a:chOff x="379933" y="-15999"/>
              <a:chExt cx="971550" cy="655638"/>
            </a:xfrm>
          </p:grpSpPr>
          <p:sp>
            <p:nvSpPr>
              <p:cNvPr id="27" name="Box">
                <a:extLst>
                  <a:ext uri="{FF2B5EF4-FFF2-40B4-BE49-F238E27FC236}">
                    <a16:creationId xmlns:a16="http://schemas.microsoft.com/office/drawing/2014/main" id="{DDA2C976-EAD4-472F-968B-192C07CD14BB}"/>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8" name="T2">
                <a:extLst>
                  <a:ext uri="{FF2B5EF4-FFF2-40B4-BE49-F238E27FC236}">
                    <a16:creationId xmlns:a16="http://schemas.microsoft.com/office/drawing/2014/main" id="{8AE40CF9-4819-41EF-B471-9A19018B14CC}"/>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9" name="T1">
                <a:extLst>
                  <a:ext uri="{FF2B5EF4-FFF2-40B4-BE49-F238E27FC236}">
                    <a16:creationId xmlns:a16="http://schemas.microsoft.com/office/drawing/2014/main" id="{C174A28E-19D6-447F-A2A9-24F1AF957FEF}"/>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0" name="V">
                <a:extLst>
                  <a:ext uri="{FF2B5EF4-FFF2-40B4-BE49-F238E27FC236}">
                    <a16:creationId xmlns:a16="http://schemas.microsoft.com/office/drawing/2014/main" id="{0B43D9E7-D5B8-441A-A042-BB53172E92DA}"/>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7" name="_VTT_logo_102019_08_black_on_white" hidden="1">
              <a:extLst>
                <a:ext uri="{FF2B5EF4-FFF2-40B4-BE49-F238E27FC236}">
                  <a16:creationId xmlns:a16="http://schemas.microsoft.com/office/drawing/2014/main" id="{0EAB0275-2451-46DC-8B39-FC893D0A8379}"/>
                </a:ext>
              </a:extLst>
            </p:cNvPr>
            <p:cNvGrpSpPr/>
            <p:nvPr userDrawn="1"/>
          </p:nvGrpSpPr>
          <p:grpSpPr>
            <a:xfrm>
              <a:off x="7909204" y="1770762"/>
              <a:ext cx="971550" cy="655638"/>
              <a:chOff x="379933" y="-15999"/>
              <a:chExt cx="971550" cy="655638"/>
            </a:xfrm>
          </p:grpSpPr>
          <p:sp>
            <p:nvSpPr>
              <p:cNvPr id="23" name="Box">
                <a:extLst>
                  <a:ext uri="{FF2B5EF4-FFF2-40B4-BE49-F238E27FC236}">
                    <a16:creationId xmlns:a16="http://schemas.microsoft.com/office/drawing/2014/main" id="{624EE258-7A38-4E4B-855F-9ECE39E00C5B}"/>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 name="T2">
                <a:extLst>
                  <a:ext uri="{FF2B5EF4-FFF2-40B4-BE49-F238E27FC236}">
                    <a16:creationId xmlns:a16="http://schemas.microsoft.com/office/drawing/2014/main" id="{D9BBEED6-06A4-45BF-9D88-C6F903B6D759}"/>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 name="T1">
                <a:extLst>
                  <a:ext uri="{FF2B5EF4-FFF2-40B4-BE49-F238E27FC236}">
                    <a16:creationId xmlns:a16="http://schemas.microsoft.com/office/drawing/2014/main" id="{5FC4DE49-1549-4176-B3C9-FDCD0230FAD3}"/>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 name="V">
                <a:extLst>
                  <a:ext uri="{FF2B5EF4-FFF2-40B4-BE49-F238E27FC236}">
                    <a16:creationId xmlns:a16="http://schemas.microsoft.com/office/drawing/2014/main" id="{CF3E3E92-7310-4205-919D-19CC064727EA}"/>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8" name="_VTT_logo_102019_09_orange_on_white" hidden="1">
              <a:extLst>
                <a:ext uri="{FF2B5EF4-FFF2-40B4-BE49-F238E27FC236}">
                  <a16:creationId xmlns:a16="http://schemas.microsoft.com/office/drawing/2014/main" id="{0B3FEAE6-D4D0-4DA5-B857-F40B1AB04215}"/>
                </a:ext>
              </a:extLst>
            </p:cNvPr>
            <p:cNvGrpSpPr/>
            <p:nvPr userDrawn="1"/>
          </p:nvGrpSpPr>
          <p:grpSpPr>
            <a:xfrm>
              <a:off x="7909204" y="1770762"/>
              <a:ext cx="971550" cy="655638"/>
              <a:chOff x="379933" y="-15999"/>
              <a:chExt cx="971550" cy="655638"/>
            </a:xfrm>
          </p:grpSpPr>
          <p:sp>
            <p:nvSpPr>
              <p:cNvPr id="19" name="Box">
                <a:extLst>
                  <a:ext uri="{FF2B5EF4-FFF2-40B4-BE49-F238E27FC236}">
                    <a16:creationId xmlns:a16="http://schemas.microsoft.com/office/drawing/2014/main" id="{08B53C99-3AEE-443E-816B-FD2917CEFB06}"/>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T2">
                <a:extLst>
                  <a:ext uri="{FF2B5EF4-FFF2-40B4-BE49-F238E27FC236}">
                    <a16:creationId xmlns:a16="http://schemas.microsoft.com/office/drawing/2014/main" id="{BFFE0B90-818E-4D4B-B1CD-61E42B7EF15C}"/>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T1">
                <a:extLst>
                  <a:ext uri="{FF2B5EF4-FFF2-40B4-BE49-F238E27FC236}">
                    <a16:creationId xmlns:a16="http://schemas.microsoft.com/office/drawing/2014/main" id="{695EE4A0-90CF-4723-809B-D8289EEC64F1}"/>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 name="V">
                <a:extLst>
                  <a:ext uri="{FF2B5EF4-FFF2-40B4-BE49-F238E27FC236}">
                    <a16:creationId xmlns:a16="http://schemas.microsoft.com/office/drawing/2014/main" id="{1AA0FB6C-CB05-44FB-9F72-1A154E18B968}"/>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sp>
        <p:nvSpPr>
          <p:cNvPr id="3" name="Espace réservé du numéro de diapositive 2">
            <a:extLst>
              <a:ext uri="{FF2B5EF4-FFF2-40B4-BE49-F238E27FC236}">
                <a16:creationId xmlns:a16="http://schemas.microsoft.com/office/drawing/2014/main" id="{5EF4EF7A-1130-4CE9-9143-9F29F379BB20}"/>
              </a:ext>
            </a:extLst>
          </p:cNvPr>
          <p:cNvSpPr>
            <a:spLocks noGrp="1"/>
          </p:cNvSpPr>
          <p:nvPr>
            <p:ph type="sldNum" sz="quarter" idx="10"/>
          </p:nvPr>
        </p:nvSpPr>
        <p:spPr/>
        <p:txBody>
          <a:bodyPr/>
          <a:lstStyle/>
          <a:p>
            <a:fld id="{EA29A727-5B0F-406F-A76C-7B93759A547D}" type="slidenum">
              <a:rPr lang="fr-CH" smtClean="0"/>
              <a:pPr/>
              <a:t>‹Nr.›</a:t>
            </a:fld>
            <a:endParaRPr lang="fr-CH"/>
          </a:p>
        </p:txBody>
      </p:sp>
      <p:sp>
        <p:nvSpPr>
          <p:cNvPr id="4" name="Titre 3">
            <a:extLst>
              <a:ext uri="{FF2B5EF4-FFF2-40B4-BE49-F238E27FC236}">
                <a16:creationId xmlns:a16="http://schemas.microsoft.com/office/drawing/2014/main" id="{C626FA88-2E84-4F0E-A745-32A5697C3A58}"/>
              </a:ext>
            </a:extLst>
          </p:cNvPr>
          <p:cNvSpPr>
            <a:spLocks noGrp="1"/>
          </p:cNvSpPr>
          <p:nvPr>
            <p:ph type="title"/>
          </p:nvPr>
        </p:nvSpPr>
        <p:spPr/>
        <p:txBody>
          <a:bodyPr/>
          <a:lstStyle/>
          <a:p>
            <a:r>
              <a:rPr lang="fr-FR"/>
              <a:t>Modifiez le style du titre</a:t>
            </a:r>
            <a:endParaRPr lang="fr-CH"/>
          </a:p>
        </p:txBody>
      </p:sp>
    </p:spTree>
    <p:extLst>
      <p:ext uri="{BB962C8B-B14F-4D97-AF65-F5344CB8AC3E}">
        <p14:creationId xmlns:p14="http://schemas.microsoft.com/office/powerpoint/2010/main" val="241883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VTT 2020 Content slide 01a">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5A250970-4174-4E9D-B15B-AC478D968E0E}"/>
              </a:ext>
            </a:extLst>
          </p:cNvPr>
          <p:cNvSpPr>
            <a:spLocks noGrp="1"/>
          </p:cNvSpPr>
          <p:nvPr>
            <p:ph sz="quarter" idx="13" hasCustomPrompt="1"/>
          </p:nvPr>
        </p:nvSpPr>
        <p:spPr>
          <a:xfrm>
            <a:off x="958850" y="2097600"/>
            <a:ext cx="9263999" cy="4065600"/>
          </a:xfrm>
        </p:spPr>
        <p:txBody>
          <a:bodyPr numCol="1" spcCol="360000"/>
          <a:lstStyle>
            <a:lvl5pPr>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itle 5">
            <a:extLst>
              <a:ext uri="{FF2B5EF4-FFF2-40B4-BE49-F238E27FC236}">
                <a16:creationId xmlns:a16="http://schemas.microsoft.com/office/drawing/2014/main" id="{546B329F-CC33-4C5E-8135-8861EA26232B}"/>
              </a:ext>
            </a:extLst>
          </p:cNvPr>
          <p:cNvSpPr>
            <a:spLocks noGrp="1"/>
          </p:cNvSpPr>
          <p:nvPr>
            <p:ph type="title"/>
          </p:nvPr>
        </p:nvSpPr>
        <p:spPr/>
        <p:txBody>
          <a:bodyPr anchor="t" anchorCtr="0"/>
          <a:lstStyle>
            <a:lvl1pPr>
              <a:defRPr/>
            </a:lvl1pPr>
          </a:lstStyle>
          <a:p>
            <a:r>
              <a:rPr lang="en-GB" noProof="0" dirty="0"/>
              <a:t>Click to edit Master title style</a:t>
            </a:r>
          </a:p>
        </p:txBody>
      </p:sp>
      <p:grpSp>
        <p:nvGrpSpPr>
          <p:cNvPr id="16" name="VTT_LogoStack_v3_16092019 pienempi koko">
            <a:extLst>
              <a:ext uri="{FF2B5EF4-FFF2-40B4-BE49-F238E27FC236}">
                <a16:creationId xmlns:a16="http://schemas.microsoft.com/office/drawing/2014/main" id="{70473361-24B6-48A0-8543-4F16F95B6480}"/>
              </a:ext>
            </a:extLst>
          </p:cNvPr>
          <p:cNvGrpSpPr/>
          <p:nvPr userDrawn="1"/>
        </p:nvGrpSpPr>
        <p:grpSpPr>
          <a:xfrm>
            <a:off x="10724687" y="1"/>
            <a:ext cx="1159391" cy="782400"/>
            <a:chOff x="7909204" y="1770762"/>
            <a:chExt cx="971550" cy="655638"/>
          </a:xfrm>
        </p:grpSpPr>
        <p:grpSp>
          <p:nvGrpSpPr>
            <p:cNvPr id="17" name="_VTT_logo_102019_01_white_on_orange">
              <a:extLst>
                <a:ext uri="{FF2B5EF4-FFF2-40B4-BE49-F238E27FC236}">
                  <a16:creationId xmlns:a16="http://schemas.microsoft.com/office/drawing/2014/main" id="{700D296F-4B3A-4859-A61F-B1732FDC51B3}"/>
                </a:ext>
              </a:extLst>
            </p:cNvPr>
            <p:cNvGrpSpPr/>
            <p:nvPr userDrawn="1"/>
          </p:nvGrpSpPr>
          <p:grpSpPr>
            <a:xfrm>
              <a:off x="7909204" y="1770762"/>
              <a:ext cx="971550" cy="655638"/>
              <a:chOff x="379933" y="-15999"/>
              <a:chExt cx="971550" cy="655638"/>
            </a:xfrm>
          </p:grpSpPr>
          <p:sp>
            <p:nvSpPr>
              <p:cNvPr id="58" name="Box">
                <a:extLst>
                  <a:ext uri="{FF2B5EF4-FFF2-40B4-BE49-F238E27FC236}">
                    <a16:creationId xmlns:a16="http://schemas.microsoft.com/office/drawing/2014/main" id="{368172D6-2B23-4092-AF4A-9DD4F607F18D}"/>
                  </a:ext>
                </a:extLst>
              </p:cNvPr>
              <p:cNvSpPr>
                <a:spLocks noChangeArrowheads="1"/>
              </p:cNvSpPr>
              <p:nvPr userDrawn="1"/>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9" name="T2">
                <a:extLst>
                  <a:ext uri="{FF2B5EF4-FFF2-40B4-BE49-F238E27FC236}">
                    <a16:creationId xmlns:a16="http://schemas.microsoft.com/office/drawing/2014/main" id="{3F119697-4339-4C63-BD4C-A951B1050438}"/>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0" name="T1">
                <a:extLst>
                  <a:ext uri="{FF2B5EF4-FFF2-40B4-BE49-F238E27FC236}">
                    <a16:creationId xmlns:a16="http://schemas.microsoft.com/office/drawing/2014/main" id="{00EF9FE4-B705-40A8-9CEA-2038F65C39AA}"/>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1" name="V">
                <a:extLst>
                  <a:ext uri="{FF2B5EF4-FFF2-40B4-BE49-F238E27FC236}">
                    <a16:creationId xmlns:a16="http://schemas.microsoft.com/office/drawing/2014/main" id="{3BAD692D-C3E6-491D-AF4D-6FFF714E9450}"/>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8" name="_VTT_logo_102019_02_white_on_black" hidden="1">
              <a:extLst>
                <a:ext uri="{FF2B5EF4-FFF2-40B4-BE49-F238E27FC236}">
                  <a16:creationId xmlns:a16="http://schemas.microsoft.com/office/drawing/2014/main" id="{8209EA5C-F772-4F69-B861-D0FDD619BD6C}"/>
                </a:ext>
              </a:extLst>
            </p:cNvPr>
            <p:cNvGrpSpPr/>
            <p:nvPr userDrawn="1"/>
          </p:nvGrpSpPr>
          <p:grpSpPr>
            <a:xfrm>
              <a:off x="7909204" y="1770762"/>
              <a:ext cx="971550" cy="655638"/>
              <a:chOff x="379933" y="-15999"/>
              <a:chExt cx="971550" cy="655638"/>
            </a:xfrm>
          </p:grpSpPr>
          <p:sp>
            <p:nvSpPr>
              <p:cNvPr id="54" name="Box">
                <a:extLst>
                  <a:ext uri="{FF2B5EF4-FFF2-40B4-BE49-F238E27FC236}">
                    <a16:creationId xmlns:a16="http://schemas.microsoft.com/office/drawing/2014/main" id="{75F3B8D1-5FDD-4223-8972-69BFBF94E4A3}"/>
                  </a:ext>
                </a:extLst>
              </p:cNvPr>
              <p:cNvSpPr>
                <a:spLocks noChangeArrowheads="1"/>
              </p:cNvSpPr>
              <p:nvPr userDrawn="1"/>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 name="T2">
                <a:extLst>
                  <a:ext uri="{FF2B5EF4-FFF2-40B4-BE49-F238E27FC236}">
                    <a16:creationId xmlns:a16="http://schemas.microsoft.com/office/drawing/2014/main" id="{5B49463E-8EE4-4059-8C22-691C5A191C61}"/>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 name="T1">
                <a:extLst>
                  <a:ext uri="{FF2B5EF4-FFF2-40B4-BE49-F238E27FC236}">
                    <a16:creationId xmlns:a16="http://schemas.microsoft.com/office/drawing/2014/main" id="{411D2D9D-E585-4C79-BA8D-0FAEF75F05F0}"/>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7" name="V">
                <a:extLst>
                  <a:ext uri="{FF2B5EF4-FFF2-40B4-BE49-F238E27FC236}">
                    <a16:creationId xmlns:a16="http://schemas.microsoft.com/office/drawing/2014/main" id="{FA820987-C832-432F-B808-BCB892A34FCE}"/>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9" name="_VTT_logo_102019_03_white_on_blue" hidden="1">
              <a:extLst>
                <a:ext uri="{FF2B5EF4-FFF2-40B4-BE49-F238E27FC236}">
                  <a16:creationId xmlns:a16="http://schemas.microsoft.com/office/drawing/2014/main" id="{7ED7D5C4-308D-47B0-9882-625ED956947C}"/>
                </a:ext>
              </a:extLst>
            </p:cNvPr>
            <p:cNvGrpSpPr/>
            <p:nvPr userDrawn="1"/>
          </p:nvGrpSpPr>
          <p:grpSpPr>
            <a:xfrm>
              <a:off x="7909204" y="1770762"/>
              <a:ext cx="971550" cy="655638"/>
              <a:chOff x="379933" y="-15999"/>
              <a:chExt cx="971550" cy="655638"/>
            </a:xfrm>
          </p:grpSpPr>
          <p:sp>
            <p:nvSpPr>
              <p:cNvPr id="50" name="Box">
                <a:extLst>
                  <a:ext uri="{FF2B5EF4-FFF2-40B4-BE49-F238E27FC236}">
                    <a16:creationId xmlns:a16="http://schemas.microsoft.com/office/drawing/2014/main" id="{7EC802DD-74D9-4A8F-83AD-C3C26448D5FA}"/>
                  </a:ext>
                </a:extLst>
              </p:cNvPr>
              <p:cNvSpPr>
                <a:spLocks noChangeArrowheads="1"/>
              </p:cNvSpPr>
              <p:nvPr userDrawn="1"/>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1" name="T2">
                <a:extLst>
                  <a:ext uri="{FF2B5EF4-FFF2-40B4-BE49-F238E27FC236}">
                    <a16:creationId xmlns:a16="http://schemas.microsoft.com/office/drawing/2014/main" id="{564F5CAD-918A-4A7B-8E3F-507AB48F46BD}"/>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2" name="T1">
                <a:extLst>
                  <a:ext uri="{FF2B5EF4-FFF2-40B4-BE49-F238E27FC236}">
                    <a16:creationId xmlns:a16="http://schemas.microsoft.com/office/drawing/2014/main" id="{1C306E80-ED8C-4223-896B-27885E3340DF}"/>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 name="V">
                <a:extLst>
                  <a:ext uri="{FF2B5EF4-FFF2-40B4-BE49-F238E27FC236}">
                    <a16:creationId xmlns:a16="http://schemas.microsoft.com/office/drawing/2014/main" id="{C57BA66C-0A7A-4704-A6D8-EEB641EEA035}"/>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0" name="_VTT_logo_102019_04_white_on_dark_grey" hidden="1">
              <a:extLst>
                <a:ext uri="{FF2B5EF4-FFF2-40B4-BE49-F238E27FC236}">
                  <a16:creationId xmlns:a16="http://schemas.microsoft.com/office/drawing/2014/main" id="{F7710E75-D4D6-475D-A2D5-A28F599D9F81}"/>
                </a:ext>
              </a:extLst>
            </p:cNvPr>
            <p:cNvGrpSpPr/>
            <p:nvPr userDrawn="1"/>
          </p:nvGrpSpPr>
          <p:grpSpPr>
            <a:xfrm>
              <a:off x="7909204" y="1770762"/>
              <a:ext cx="971550" cy="655638"/>
              <a:chOff x="379933" y="-15999"/>
              <a:chExt cx="971550" cy="655638"/>
            </a:xfrm>
          </p:grpSpPr>
          <p:sp>
            <p:nvSpPr>
              <p:cNvPr id="46" name="Box">
                <a:extLst>
                  <a:ext uri="{FF2B5EF4-FFF2-40B4-BE49-F238E27FC236}">
                    <a16:creationId xmlns:a16="http://schemas.microsoft.com/office/drawing/2014/main" id="{E59108E7-25DD-4497-AF65-119EE49FC3A4}"/>
                  </a:ext>
                </a:extLst>
              </p:cNvPr>
              <p:cNvSpPr>
                <a:spLocks noChangeArrowheads="1"/>
              </p:cNvSpPr>
              <p:nvPr userDrawn="1"/>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7" name="T2">
                <a:extLst>
                  <a:ext uri="{FF2B5EF4-FFF2-40B4-BE49-F238E27FC236}">
                    <a16:creationId xmlns:a16="http://schemas.microsoft.com/office/drawing/2014/main" id="{CB6F4DF6-467D-40AC-BF5F-52F0EEFCDDA2}"/>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8" name="T1">
                <a:extLst>
                  <a:ext uri="{FF2B5EF4-FFF2-40B4-BE49-F238E27FC236}">
                    <a16:creationId xmlns:a16="http://schemas.microsoft.com/office/drawing/2014/main" id="{29A96A04-8FF4-4F93-AFB8-D11FDAE0F08C}"/>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9" name="V">
                <a:extLst>
                  <a:ext uri="{FF2B5EF4-FFF2-40B4-BE49-F238E27FC236}">
                    <a16:creationId xmlns:a16="http://schemas.microsoft.com/office/drawing/2014/main" id="{4350BD7A-F1FB-472A-BFC7-7D45299A543F}"/>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1" name="_VTT_logo_102019_05_dark_grey_on_white" hidden="1">
              <a:extLst>
                <a:ext uri="{FF2B5EF4-FFF2-40B4-BE49-F238E27FC236}">
                  <a16:creationId xmlns:a16="http://schemas.microsoft.com/office/drawing/2014/main" id="{FB9E0173-3D89-4098-9ABF-C9FCED41D37E}"/>
                </a:ext>
              </a:extLst>
            </p:cNvPr>
            <p:cNvGrpSpPr/>
            <p:nvPr userDrawn="1"/>
          </p:nvGrpSpPr>
          <p:grpSpPr>
            <a:xfrm>
              <a:off x="7909204" y="1770762"/>
              <a:ext cx="971550" cy="655638"/>
              <a:chOff x="379933" y="-15999"/>
              <a:chExt cx="971550" cy="655638"/>
            </a:xfrm>
          </p:grpSpPr>
          <p:sp>
            <p:nvSpPr>
              <p:cNvPr id="42" name="Box">
                <a:extLst>
                  <a:ext uri="{FF2B5EF4-FFF2-40B4-BE49-F238E27FC236}">
                    <a16:creationId xmlns:a16="http://schemas.microsoft.com/office/drawing/2014/main" id="{AF90CAEA-D913-49BD-ABB2-31ADA18804A3}"/>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3" name="T2">
                <a:extLst>
                  <a:ext uri="{FF2B5EF4-FFF2-40B4-BE49-F238E27FC236}">
                    <a16:creationId xmlns:a16="http://schemas.microsoft.com/office/drawing/2014/main" id="{211D16C8-DBC7-4587-B127-87242FF68DE2}"/>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4" name="T1">
                <a:extLst>
                  <a:ext uri="{FF2B5EF4-FFF2-40B4-BE49-F238E27FC236}">
                    <a16:creationId xmlns:a16="http://schemas.microsoft.com/office/drawing/2014/main" id="{9F4BD180-A0C2-4BAD-85BC-FB5E0DBE5F04}"/>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5" name="V">
                <a:extLst>
                  <a:ext uri="{FF2B5EF4-FFF2-40B4-BE49-F238E27FC236}">
                    <a16:creationId xmlns:a16="http://schemas.microsoft.com/office/drawing/2014/main" id="{6DFB1E4C-BDFA-4D6F-A82C-3A8114B4188C}"/>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2" name="_VTT_logo_102019_06_orange_blue_on_white" hidden="1">
              <a:extLst>
                <a:ext uri="{FF2B5EF4-FFF2-40B4-BE49-F238E27FC236}">
                  <a16:creationId xmlns:a16="http://schemas.microsoft.com/office/drawing/2014/main" id="{F13867EC-97E1-45BC-AC0E-0CE1FFA626DD}"/>
                </a:ext>
              </a:extLst>
            </p:cNvPr>
            <p:cNvGrpSpPr/>
            <p:nvPr userDrawn="1"/>
          </p:nvGrpSpPr>
          <p:grpSpPr>
            <a:xfrm>
              <a:off x="7909204" y="1770762"/>
              <a:ext cx="971550" cy="655638"/>
              <a:chOff x="379933" y="-15999"/>
              <a:chExt cx="971550" cy="655638"/>
            </a:xfrm>
          </p:grpSpPr>
          <p:sp>
            <p:nvSpPr>
              <p:cNvPr id="38" name="Box">
                <a:extLst>
                  <a:ext uri="{FF2B5EF4-FFF2-40B4-BE49-F238E27FC236}">
                    <a16:creationId xmlns:a16="http://schemas.microsoft.com/office/drawing/2014/main" id="{AE65884B-135A-4D9F-99B6-93E93BC56E36}"/>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9" name="T2">
                <a:extLst>
                  <a:ext uri="{FF2B5EF4-FFF2-40B4-BE49-F238E27FC236}">
                    <a16:creationId xmlns:a16="http://schemas.microsoft.com/office/drawing/2014/main" id="{52F816C4-3EF6-45EA-BD81-AE7BCC99338E}"/>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0" name="T1">
                <a:extLst>
                  <a:ext uri="{FF2B5EF4-FFF2-40B4-BE49-F238E27FC236}">
                    <a16:creationId xmlns:a16="http://schemas.microsoft.com/office/drawing/2014/main" id="{E9832162-BAFA-4D45-BC83-046AED735FE0}"/>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1" name="V">
                <a:extLst>
                  <a:ext uri="{FF2B5EF4-FFF2-40B4-BE49-F238E27FC236}">
                    <a16:creationId xmlns:a16="http://schemas.microsoft.com/office/drawing/2014/main" id="{7C9CE488-2603-41F7-B8E4-40E3DAE30D87}"/>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3" name="_VTT_logo_102019_07_blue_on_white" hidden="1">
              <a:extLst>
                <a:ext uri="{FF2B5EF4-FFF2-40B4-BE49-F238E27FC236}">
                  <a16:creationId xmlns:a16="http://schemas.microsoft.com/office/drawing/2014/main" id="{61D2E007-3ECF-44DD-974E-FA20895A2B30}"/>
                </a:ext>
              </a:extLst>
            </p:cNvPr>
            <p:cNvGrpSpPr/>
            <p:nvPr userDrawn="1"/>
          </p:nvGrpSpPr>
          <p:grpSpPr>
            <a:xfrm>
              <a:off x="7909204" y="1770762"/>
              <a:ext cx="971550" cy="655638"/>
              <a:chOff x="379933" y="-15999"/>
              <a:chExt cx="971550" cy="655638"/>
            </a:xfrm>
          </p:grpSpPr>
          <p:sp>
            <p:nvSpPr>
              <p:cNvPr id="34" name="Box">
                <a:extLst>
                  <a:ext uri="{FF2B5EF4-FFF2-40B4-BE49-F238E27FC236}">
                    <a16:creationId xmlns:a16="http://schemas.microsoft.com/office/drawing/2014/main" id="{636E86CD-F33F-4D87-9777-7422E14FC40A}"/>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5" name="T2">
                <a:extLst>
                  <a:ext uri="{FF2B5EF4-FFF2-40B4-BE49-F238E27FC236}">
                    <a16:creationId xmlns:a16="http://schemas.microsoft.com/office/drawing/2014/main" id="{A18EBE30-9BE8-4279-B65D-FC41D3122D84}"/>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6" name="T1">
                <a:extLst>
                  <a:ext uri="{FF2B5EF4-FFF2-40B4-BE49-F238E27FC236}">
                    <a16:creationId xmlns:a16="http://schemas.microsoft.com/office/drawing/2014/main" id="{E1CD1D17-1C11-47B0-BE9F-DA932BE397AC}"/>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7" name="V">
                <a:extLst>
                  <a:ext uri="{FF2B5EF4-FFF2-40B4-BE49-F238E27FC236}">
                    <a16:creationId xmlns:a16="http://schemas.microsoft.com/office/drawing/2014/main" id="{DD8BE6FA-4FE5-49CA-85DD-2B5168D0A682}"/>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4" name="_VTT_logo_102019_08_black_on_white" hidden="1">
              <a:extLst>
                <a:ext uri="{FF2B5EF4-FFF2-40B4-BE49-F238E27FC236}">
                  <a16:creationId xmlns:a16="http://schemas.microsoft.com/office/drawing/2014/main" id="{26D6B085-3229-40BD-9DCF-DA3DF1503D16}"/>
                </a:ext>
              </a:extLst>
            </p:cNvPr>
            <p:cNvGrpSpPr/>
            <p:nvPr userDrawn="1"/>
          </p:nvGrpSpPr>
          <p:grpSpPr>
            <a:xfrm>
              <a:off x="7909204" y="1770762"/>
              <a:ext cx="971550" cy="655638"/>
              <a:chOff x="379933" y="-15999"/>
              <a:chExt cx="971550" cy="655638"/>
            </a:xfrm>
          </p:grpSpPr>
          <p:sp>
            <p:nvSpPr>
              <p:cNvPr id="30" name="Box">
                <a:extLst>
                  <a:ext uri="{FF2B5EF4-FFF2-40B4-BE49-F238E27FC236}">
                    <a16:creationId xmlns:a16="http://schemas.microsoft.com/office/drawing/2014/main" id="{675FAD42-5184-482E-9335-456AEA67F339}"/>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1" name="T2">
                <a:extLst>
                  <a:ext uri="{FF2B5EF4-FFF2-40B4-BE49-F238E27FC236}">
                    <a16:creationId xmlns:a16="http://schemas.microsoft.com/office/drawing/2014/main" id="{A3E16945-E603-4A7C-91FD-86CC22751679}"/>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2" name="T1">
                <a:extLst>
                  <a:ext uri="{FF2B5EF4-FFF2-40B4-BE49-F238E27FC236}">
                    <a16:creationId xmlns:a16="http://schemas.microsoft.com/office/drawing/2014/main" id="{454A94AA-964C-4F59-A26F-67DFDB83E239}"/>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3" name="V">
                <a:extLst>
                  <a:ext uri="{FF2B5EF4-FFF2-40B4-BE49-F238E27FC236}">
                    <a16:creationId xmlns:a16="http://schemas.microsoft.com/office/drawing/2014/main" id="{054710AB-8642-4CFE-ABAF-57D35CC212BE}"/>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5" name="_VTT_logo_102019_09_orange_on_white" hidden="1">
              <a:extLst>
                <a:ext uri="{FF2B5EF4-FFF2-40B4-BE49-F238E27FC236}">
                  <a16:creationId xmlns:a16="http://schemas.microsoft.com/office/drawing/2014/main" id="{1BF79268-3243-4866-806D-6DD75716890D}"/>
                </a:ext>
              </a:extLst>
            </p:cNvPr>
            <p:cNvGrpSpPr/>
            <p:nvPr userDrawn="1"/>
          </p:nvGrpSpPr>
          <p:grpSpPr>
            <a:xfrm>
              <a:off x="7909204" y="1770762"/>
              <a:ext cx="971550" cy="655638"/>
              <a:chOff x="379933" y="-15999"/>
              <a:chExt cx="971550" cy="655638"/>
            </a:xfrm>
          </p:grpSpPr>
          <p:sp>
            <p:nvSpPr>
              <p:cNvPr id="26" name="Box">
                <a:extLst>
                  <a:ext uri="{FF2B5EF4-FFF2-40B4-BE49-F238E27FC236}">
                    <a16:creationId xmlns:a16="http://schemas.microsoft.com/office/drawing/2014/main" id="{D7E3A7C8-A27F-495F-8448-FB07DB8F7E54}"/>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7" name="T2">
                <a:extLst>
                  <a:ext uri="{FF2B5EF4-FFF2-40B4-BE49-F238E27FC236}">
                    <a16:creationId xmlns:a16="http://schemas.microsoft.com/office/drawing/2014/main" id="{26085335-A298-4AF8-961A-70AFEFCD4FFB}"/>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8" name="T1">
                <a:extLst>
                  <a:ext uri="{FF2B5EF4-FFF2-40B4-BE49-F238E27FC236}">
                    <a16:creationId xmlns:a16="http://schemas.microsoft.com/office/drawing/2014/main" id="{CB02BD5F-2803-4C44-AF48-342472FC098F}"/>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9" name="V">
                <a:extLst>
                  <a:ext uri="{FF2B5EF4-FFF2-40B4-BE49-F238E27FC236}">
                    <a16:creationId xmlns:a16="http://schemas.microsoft.com/office/drawing/2014/main" id="{5C7FCEF8-1D1A-499B-BE37-AFFA9486AEA7}"/>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sp>
        <p:nvSpPr>
          <p:cNvPr id="2" name="Espace réservé du numéro de diapositive 1">
            <a:extLst>
              <a:ext uri="{FF2B5EF4-FFF2-40B4-BE49-F238E27FC236}">
                <a16:creationId xmlns:a16="http://schemas.microsoft.com/office/drawing/2014/main" id="{C6B979B0-118F-4D73-B233-7481A43D18BE}"/>
              </a:ext>
            </a:extLst>
          </p:cNvPr>
          <p:cNvSpPr>
            <a:spLocks noGrp="1"/>
          </p:cNvSpPr>
          <p:nvPr>
            <p:ph type="sldNum" sz="quarter" idx="14"/>
          </p:nvPr>
        </p:nvSpPr>
        <p:spPr/>
        <p:txBody>
          <a:bodyPr/>
          <a:lstStyle/>
          <a:p>
            <a:fld id="{EA29A727-5B0F-406F-A76C-7B93759A547D}" type="slidenum">
              <a:rPr lang="fr-CH" smtClean="0"/>
              <a:pPr/>
              <a:t>‹Nr.›</a:t>
            </a:fld>
            <a:endParaRPr lang="fr-CH"/>
          </a:p>
        </p:txBody>
      </p:sp>
    </p:spTree>
    <p:extLst>
      <p:ext uri="{BB962C8B-B14F-4D97-AF65-F5344CB8AC3E}">
        <p14:creationId xmlns:p14="http://schemas.microsoft.com/office/powerpoint/2010/main" val="264515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VTT 2020 Content slide Network 01d">
    <p:spTree>
      <p:nvGrpSpPr>
        <p:cNvPr id="1" name=""/>
        <p:cNvGrpSpPr/>
        <p:nvPr/>
      </p:nvGrpSpPr>
      <p:grpSpPr>
        <a:xfrm>
          <a:off x="0" y="0"/>
          <a:ext cx="0" cy="0"/>
          <a:chOff x="0" y="0"/>
          <a:chExt cx="0" cy="0"/>
        </a:xfrm>
      </p:grpSpPr>
      <p:sp>
        <p:nvSpPr>
          <p:cNvPr id="62" name="Picture Placeholder 61">
            <a:extLst>
              <a:ext uri="{FF2B5EF4-FFF2-40B4-BE49-F238E27FC236}">
                <a16:creationId xmlns:a16="http://schemas.microsoft.com/office/drawing/2014/main" id="{5E7F3361-FC99-451D-BA24-8048A12EE804}"/>
              </a:ext>
            </a:extLst>
          </p:cNvPr>
          <p:cNvSpPr>
            <a:spLocks noGrp="1"/>
          </p:cNvSpPr>
          <p:nvPr>
            <p:ph type="pic" sz="quarter" idx="19"/>
          </p:nvPr>
        </p:nvSpPr>
        <p:spPr>
          <a:xfrm>
            <a:off x="8347891" y="0"/>
            <a:ext cx="3846228" cy="6854347"/>
          </a:xfrm>
          <a:custGeom>
            <a:avLst/>
            <a:gdLst>
              <a:gd name="connsiteX0" fmla="*/ 2652141 w 2884671"/>
              <a:gd name="connsiteY0" fmla="*/ 0 h 5140760"/>
              <a:gd name="connsiteX1" fmla="*/ 2884671 w 2884671"/>
              <a:gd name="connsiteY1" fmla="*/ 0 h 5140760"/>
              <a:gd name="connsiteX2" fmla="*/ 2884671 w 2884671"/>
              <a:gd name="connsiteY2" fmla="*/ 5140760 h 5140760"/>
              <a:gd name="connsiteX3" fmla="*/ 620329 w 2884671"/>
              <a:gd name="connsiteY3" fmla="*/ 5140760 h 5140760"/>
              <a:gd name="connsiteX4" fmla="*/ 0 w 2884671"/>
              <a:gd name="connsiteY4" fmla="*/ 4057084 h 5140760"/>
              <a:gd name="connsiteX5" fmla="*/ 2003508 w 2884671"/>
              <a:gd name="connsiteY5" fmla="*/ 586800 h 5140760"/>
              <a:gd name="connsiteX6" fmla="*/ 2652141 w 2884671"/>
              <a:gd name="connsiteY6" fmla="*/ 586800 h 51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4671" h="5140760">
                <a:moveTo>
                  <a:pt x="2652141" y="0"/>
                </a:moveTo>
                <a:lnTo>
                  <a:pt x="2884671" y="0"/>
                </a:lnTo>
                <a:lnTo>
                  <a:pt x="2884671" y="5140760"/>
                </a:lnTo>
                <a:lnTo>
                  <a:pt x="620329" y="5140760"/>
                </a:lnTo>
                <a:lnTo>
                  <a:pt x="0" y="4057084"/>
                </a:lnTo>
                <a:lnTo>
                  <a:pt x="2003508" y="586800"/>
                </a:lnTo>
                <a:lnTo>
                  <a:pt x="2652141" y="586800"/>
                </a:lnTo>
                <a:close/>
              </a:path>
            </a:pathLst>
          </a:custGeom>
          <a:solidFill>
            <a:srgbClr val="DBDBDB"/>
          </a:solidFill>
        </p:spPr>
        <p:txBody>
          <a:bodyPr wrap="square">
            <a:noAutofit/>
          </a:bodyPr>
          <a:lstStyle/>
          <a:p>
            <a:endParaRPr lang="en-GB"/>
          </a:p>
        </p:txBody>
      </p:sp>
      <p:sp>
        <p:nvSpPr>
          <p:cNvPr id="9" name="Content Placeholder 7">
            <a:extLst>
              <a:ext uri="{FF2B5EF4-FFF2-40B4-BE49-F238E27FC236}">
                <a16:creationId xmlns:a16="http://schemas.microsoft.com/office/drawing/2014/main" id="{5A250970-4174-4E9D-B15B-AC478D968E0E}"/>
              </a:ext>
            </a:extLst>
          </p:cNvPr>
          <p:cNvSpPr>
            <a:spLocks noGrp="1"/>
          </p:cNvSpPr>
          <p:nvPr userDrawn="1">
            <p:ph sz="quarter" idx="13" hasCustomPrompt="1"/>
          </p:nvPr>
        </p:nvSpPr>
        <p:spPr>
          <a:xfrm>
            <a:off x="958851" y="2097600"/>
            <a:ext cx="7341319" cy="3669821"/>
          </a:xfrm>
        </p:spPr>
        <p:txBody>
          <a:bodyPr numCol="1" spcCol="360000"/>
          <a:lstStyle>
            <a:lvl5pPr>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itle 5">
            <a:extLst>
              <a:ext uri="{FF2B5EF4-FFF2-40B4-BE49-F238E27FC236}">
                <a16:creationId xmlns:a16="http://schemas.microsoft.com/office/drawing/2014/main" id="{546B329F-CC33-4C5E-8135-8861EA26232B}"/>
              </a:ext>
            </a:extLst>
          </p:cNvPr>
          <p:cNvSpPr>
            <a:spLocks noGrp="1"/>
          </p:cNvSpPr>
          <p:nvPr userDrawn="1">
            <p:ph type="title"/>
          </p:nvPr>
        </p:nvSpPr>
        <p:spPr>
          <a:xfrm>
            <a:off x="959999" y="782403"/>
            <a:ext cx="9264000" cy="991483"/>
          </a:xfrm>
        </p:spPr>
        <p:txBody>
          <a:bodyPr anchor="t" anchorCtr="0"/>
          <a:lstStyle>
            <a:lvl1pPr>
              <a:defRPr/>
            </a:lvl1pPr>
          </a:lstStyle>
          <a:p>
            <a:r>
              <a:rPr lang="en-GB" noProof="0" dirty="0"/>
              <a:t>Click to edit Master title style</a:t>
            </a:r>
          </a:p>
        </p:txBody>
      </p:sp>
      <p:grpSp>
        <p:nvGrpSpPr>
          <p:cNvPr id="16" name="VTT_LogoStack_v3_16092019 pienempi koko">
            <a:extLst>
              <a:ext uri="{FF2B5EF4-FFF2-40B4-BE49-F238E27FC236}">
                <a16:creationId xmlns:a16="http://schemas.microsoft.com/office/drawing/2014/main" id="{70473361-24B6-48A0-8543-4F16F95B6480}"/>
              </a:ext>
            </a:extLst>
          </p:cNvPr>
          <p:cNvGrpSpPr/>
          <p:nvPr userDrawn="1"/>
        </p:nvGrpSpPr>
        <p:grpSpPr>
          <a:xfrm>
            <a:off x="10724687" y="1"/>
            <a:ext cx="1159391" cy="782400"/>
            <a:chOff x="7909204" y="1770762"/>
            <a:chExt cx="971550" cy="655638"/>
          </a:xfrm>
        </p:grpSpPr>
        <p:grpSp>
          <p:nvGrpSpPr>
            <p:cNvPr id="17" name="_VTT_logo_102019_01_white_on_orange">
              <a:extLst>
                <a:ext uri="{FF2B5EF4-FFF2-40B4-BE49-F238E27FC236}">
                  <a16:creationId xmlns:a16="http://schemas.microsoft.com/office/drawing/2014/main" id="{700D296F-4B3A-4859-A61F-B1732FDC51B3}"/>
                </a:ext>
              </a:extLst>
            </p:cNvPr>
            <p:cNvGrpSpPr/>
            <p:nvPr userDrawn="1"/>
          </p:nvGrpSpPr>
          <p:grpSpPr>
            <a:xfrm>
              <a:off x="7909204" y="1770762"/>
              <a:ext cx="971550" cy="655638"/>
              <a:chOff x="379933" y="-15999"/>
              <a:chExt cx="971550" cy="655638"/>
            </a:xfrm>
          </p:grpSpPr>
          <p:sp>
            <p:nvSpPr>
              <p:cNvPr id="58" name="Box">
                <a:extLst>
                  <a:ext uri="{FF2B5EF4-FFF2-40B4-BE49-F238E27FC236}">
                    <a16:creationId xmlns:a16="http://schemas.microsoft.com/office/drawing/2014/main" id="{368172D6-2B23-4092-AF4A-9DD4F607F18D}"/>
                  </a:ext>
                </a:extLst>
              </p:cNvPr>
              <p:cNvSpPr>
                <a:spLocks noChangeArrowheads="1"/>
              </p:cNvSpPr>
              <p:nvPr userDrawn="1"/>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9" name="T2">
                <a:extLst>
                  <a:ext uri="{FF2B5EF4-FFF2-40B4-BE49-F238E27FC236}">
                    <a16:creationId xmlns:a16="http://schemas.microsoft.com/office/drawing/2014/main" id="{3F119697-4339-4C63-BD4C-A951B1050438}"/>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0" name="T1">
                <a:extLst>
                  <a:ext uri="{FF2B5EF4-FFF2-40B4-BE49-F238E27FC236}">
                    <a16:creationId xmlns:a16="http://schemas.microsoft.com/office/drawing/2014/main" id="{00EF9FE4-B705-40A8-9CEA-2038F65C39AA}"/>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1" name="V">
                <a:extLst>
                  <a:ext uri="{FF2B5EF4-FFF2-40B4-BE49-F238E27FC236}">
                    <a16:creationId xmlns:a16="http://schemas.microsoft.com/office/drawing/2014/main" id="{3BAD692D-C3E6-491D-AF4D-6FFF714E9450}"/>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8" name="_VTT_logo_102019_02_white_on_black" hidden="1">
              <a:extLst>
                <a:ext uri="{FF2B5EF4-FFF2-40B4-BE49-F238E27FC236}">
                  <a16:creationId xmlns:a16="http://schemas.microsoft.com/office/drawing/2014/main" id="{8209EA5C-F772-4F69-B861-D0FDD619BD6C}"/>
                </a:ext>
              </a:extLst>
            </p:cNvPr>
            <p:cNvGrpSpPr/>
            <p:nvPr userDrawn="1"/>
          </p:nvGrpSpPr>
          <p:grpSpPr>
            <a:xfrm>
              <a:off x="7909204" y="1770762"/>
              <a:ext cx="971550" cy="655638"/>
              <a:chOff x="379933" y="-15999"/>
              <a:chExt cx="971550" cy="655638"/>
            </a:xfrm>
          </p:grpSpPr>
          <p:sp>
            <p:nvSpPr>
              <p:cNvPr id="54" name="Box">
                <a:extLst>
                  <a:ext uri="{FF2B5EF4-FFF2-40B4-BE49-F238E27FC236}">
                    <a16:creationId xmlns:a16="http://schemas.microsoft.com/office/drawing/2014/main" id="{75F3B8D1-5FDD-4223-8972-69BFBF94E4A3}"/>
                  </a:ext>
                </a:extLst>
              </p:cNvPr>
              <p:cNvSpPr>
                <a:spLocks noChangeArrowheads="1"/>
              </p:cNvSpPr>
              <p:nvPr userDrawn="1"/>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 name="T2">
                <a:extLst>
                  <a:ext uri="{FF2B5EF4-FFF2-40B4-BE49-F238E27FC236}">
                    <a16:creationId xmlns:a16="http://schemas.microsoft.com/office/drawing/2014/main" id="{5B49463E-8EE4-4059-8C22-691C5A191C61}"/>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 name="T1">
                <a:extLst>
                  <a:ext uri="{FF2B5EF4-FFF2-40B4-BE49-F238E27FC236}">
                    <a16:creationId xmlns:a16="http://schemas.microsoft.com/office/drawing/2014/main" id="{411D2D9D-E585-4C79-BA8D-0FAEF75F05F0}"/>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7" name="V">
                <a:extLst>
                  <a:ext uri="{FF2B5EF4-FFF2-40B4-BE49-F238E27FC236}">
                    <a16:creationId xmlns:a16="http://schemas.microsoft.com/office/drawing/2014/main" id="{FA820987-C832-432F-B808-BCB892A34FCE}"/>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9" name="_VTT_logo_102019_03_white_on_blue" hidden="1">
              <a:extLst>
                <a:ext uri="{FF2B5EF4-FFF2-40B4-BE49-F238E27FC236}">
                  <a16:creationId xmlns:a16="http://schemas.microsoft.com/office/drawing/2014/main" id="{7ED7D5C4-308D-47B0-9882-625ED956947C}"/>
                </a:ext>
              </a:extLst>
            </p:cNvPr>
            <p:cNvGrpSpPr/>
            <p:nvPr userDrawn="1"/>
          </p:nvGrpSpPr>
          <p:grpSpPr>
            <a:xfrm>
              <a:off x="7909204" y="1770762"/>
              <a:ext cx="971550" cy="655638"/>
              <a:chOff x="379933" y="-15999"/>
              <a:chExt cx="971550" cy="655638"/>
            </a:xfrm>
          </p:grpSpPr>
          <p:sp>
            <p:nvSpPr>
              <p:cNvPr id="50" name="Box">
                <a:extLst>
                  <a:ext uri="{FF2B5EF4-FFF2-40B4-BE49-F238E27FC236}">
                    <a16:creationId xmlns:a16="http://schemas.microsoft.com/office/drawing/2014/main" id="{7EC802DD-74D9-4A8F-83AD-C3C26448D5FA}"/>
                  </a:ext>
                </a:extLst>
              </p:cNvPr>
              <p:cNvSpPr>
                <a:spLocks noChangeArrowheads="1"/>
              </p:cNvSpPr>
              <p:nvPr userDrawn="1"/>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1" name="T2">
                <a:extLst>
                  <a:ext uri="{FF2B5EF4-FFF2-40B4-BE49-F238E27FC236}">
                    <a16:creationId xmlns:a16="http://schemas.microsoft.com/office/drawing/2014/main" id="{564F5CAD-918A-4A7B-8E3F-507AB48F46BD}"/>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2" name="T1">
                <a:extLst>
                  <a:ext uri="{FF2B5EF4-FFF2-40B4-BE49-F238E27FC236}">
                    <a16:creationId xmlns:a16="http://schemas.microsoft.com/office/drawing/2014/main" id="{1C306E80-ED8C-4223-896B-27885E3340DF}"/>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 name="V">
                <a:extLst>
                  <a:ext uri="{FF2B5EF4-FFF2-40B4-BE49-F238E27FC236}">
                    <a16:creationId xmlns:a16="http://schemas.microsoft.com/office/drawing/2014/main" id="{C57BA66C-0A7A-4704-A6D8-EEB641EEA035}"/>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0" name="_VTT_logo_102019_04_white_on_dark_grey" hidden="1">
              <a:extLst>
                <a:ext uri="{FF2B5EF4-FFF2-40B4-BE49-F238E27FC236}">
                  <a16:creationId xmlns:a16="http://schemas.microsoft.com/office/drawing/2014/main" id="{F7710E75-D4D6-475D-A2D5-A28F599D9F81}"/>
                </a:ext>
              </a:extLst>
            </p:cNvPr>
            <p:cNvGrpSpPr/>
            <p:nvPr userDrawn="1"/>
          </p:nvGrpSpPr>
          <p:grpSpPr>
            <a:xfrm>
              <a:off x="7909204" y="1770762"/>
              <a:ext cx="971550" cy="655638"/>
              <a:chOff x="379933" y="-15999"/>
              <a:chExt cx="971550" cy="655638"/>
            </a:xfrm>
          </p:grpSpPr>
          <p:sp>
            <p:nvSpPr>
              <p:cNvPr id="46" name="Box">
                <a:extLst>
                  <a:ext uri="{FF2B5EF4-FFF2-40B4-BE49-F238E27FC236}">
                    <a16:creationId xmlns:a16="http://schemas.microsoft.com/office/drawing/2014/main" id="{E59108E7-25DD-4497-AF65-119EE49FC3A4}"/>
                  </a:ext>
                </a:extLst>
              </p:cNvPr>
              <p:cNvSpPr>
                <a:spLocks noChangeArrowheads="1"/>
              </p:cNvSpPr>
              <p:nvPr userDrawn="1"/>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7" name="T2">
                <a:extLst>
                  <a:ext uri="{FF2B5EF4-FFF2-40B4-BE49-F238E27FC236}">
                    <a16:creationId xmlns:a16="http://schemas.microsoft.com/office/drawing/2014/main" id="{CB6F4DF6-467D-40AC-BF5F-52F0EEFCDDA2}"/>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8" name="T1">
                <a:extLst>
                  <a:ext uri="{FF2B5EF4-FFF2-40B4-BE49-F238E27FC236}">
                    <a16:creationId xmlns:a16="http://schemas.microsoft.com/office/drawing/2014/main" id="{29A96A04-8FF4-4F93-AFB8-D11FDAE0F08C}"/>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9" name="V">
                <a:extLst>
                  <a:ext uri="{FF2B5EF4-FFF2-40B4-BE49-F238E27FC236}">
                    <a16:creationId xmlns:a16="http://schemas.microsoft.com/office/drawing/2014/main" id="{4350BD7A-F1FB-472A-BFC7-7D45299A543F}"/>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1" name="_VTT_logo_102019_05_dark_grey_on_white" hidden="1">
              <a:extLst>
                <a:ext uri="{FF2B5EF4-FFF2-40B4-BE49-F238E27FC236}">
                  <a16:creationId xmlns:a16="http://schemas.microsoft.com/office/drawing/2014/main" id="{FB9E0173-3D89-4098-9ABF-C9FCED41D37E}"/>
                </a:ext>
              </a:extLst>
            </p:cNvPr>
            <p:cNvGrpSpPr/>
            <p:nvPr userDrawn="1"/>
          </p:nvGrpSpPr>
          <p:grpSpPr>
            <a:xfrm>
              <a:off x="7909204" y="1770762"/>
              <a:ext cx="971550" cy="655638"/>
              <a:chOff x="379933" y="-15999"/>
              <a:chExt cx="971550" cy="655638"/>
            </a:xfrm>
          </p:grpSpPr>
          <p:sp>
            <p:nvSpPr>
              <p:cNvPr id="42" name="Box">
                <a:extLst>
                  <a:ext uri="{FF2B5EF4-FFF2-40B4-BE49-F238E27FC236}">
                    <a16:creationId xmlns:a16="http://schemas.microsoft.com/office/drawing/2014/main" id="{AF90CAEA-D913-49BD-ABB2-31ADA18804A3}"/>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3" name="T2">
                <a:extLst>
                  <a:ext uri="{FF2B5EF4-FFF2-40B4-BE49-F238E27FC236}">
                    <a16:creationId xmlns:a16="http://schemas.microsoft.com/office/drawing/2014/main" id="{211D16C8-DBC7-4587-B127-87242FF68DE2}"/>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4" name="T1">
                <a:extLst>
                  <a:ext uri="{FF2B5EF4-FFF2-40B4-BE49-F238E27FC236}">
                    <a16:creationId xmlns:a16="http://schemas.microsoft.com/office/drawing/2014/main" id="{9F4BD180-A0C2-4BAD-85BC-FB5E0DBE5F04}"/>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5" name="V">
                <a:extLst>
                  <a:ext uri="{FF2B5EF4-FFF2-40B4-BE49-F238E27FC236}">
                    <a16:creationId xmlns:a16="http://schemas.microsoft.com/office/drawing/2014/main" id="{6DFB1E4C-BDFA-4D6F-A82C-3A8114B4188C}"/>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2" name="_VTT_logo_102019_06_orange_blue_on_white" hidden="1">
              <a:extLst>
                <a:ext uri="{FF2B5EF4-FFF2-40B4-BE49-F238E27FC236}">
                  <a16:creationId xmlns:a16="http://schemas.microsoft.com/office/drawing/2014/main" id="{F13867EC-97E1-45BC-AC0E-0CE1FFA626DD}"/>
                </a:ext>
              </a:extLst>
            </p:cNvPr>
            <p:cNvGrpSpPr/>
            <p:nvPr userDrawn="1"/>
          </p:nvGrpSpPr>
          <p:grpSpPr>
            <a:xfrm>
              <a:off x="7909204" y="1770762"/>
              <a:ext cx="971550" cy="655638"/>
              <a:chOff x="379933" y="-15999"/>
              <a:chExt cx="971550" cy="655638"/>
            </a:xfrm>
          </p:grpSpPr>
          <p:sp>
            <p:nvSpPr>
              <p:cNvPr id="38" name="Box">
                <a:extLst>
                  <a:ext uri="{FF2B5EF4-FFF2-40B4-BE49-F238E27FC236}">
                    <a16:creationId xmlns:a16="http://schemas.microsoft.com/office/drawing/2014/main" id="{AE65884B-135A-4D9F-99B6-93E93BC56E36}"/>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9" name="T2">
                <a:extLst>
                  <a:ext uri="{FF2B5EF4-FFF2-40B4-BE49-F238E27FC236}">
                    <a16:creationId xmlns:a16="http://schemas.microsoft.com/office/drawing/2014/main" id="{52F816C4-3EF6-45EA-BD81-AE7BCC99338E}"/>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0" name="T1">
                <a:extLst>
                  <a:ext uri="{FF2B5EF4-FFF2-40B4-BE49-F238E27FC236}">
                    <a16:creationId xmlns:a16="http://schemas.microsoft.com/office/drawing/2014/main" id="{E9832162-BAFA-4D45-BC83-046AED735FE0}"/>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1" name="V">
                <a:extLst>
                  <a:ext uri="{FF2B5EF4-FFF2-40B4-BE49-F238E27FC236}">
                    <a16:creationId xmlns:a16="http://schemas.microsoft.com/office/drawing/2014/main" id="{7C9CE488-2603-41F7-B8E4-40E3DAE30D87}"/>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3" name="_VTT_logo_102019_07_blue_on_white" hidden="1">
              <a:extLst>
                <a:ext uri="{FF2B5EF4-FFF2-40B4-BE49-F238E27FC236}">
                  <a16:creationId xmlns:a16="http://schemas.microsoft.com/office/drawing/2014/main" id="{61D2E007-3ECF-44DD-974E-FA20895A2B30}"/>
                </a:ext>
              </a:extLst>
            </p:cNvPr>
            <p:cNvGrpSpPr/>
            <p:nvPr userDrawn="1"/>
          </p:nvGrpSpPr>
          <p:grpSpPr>
            <a:xfrm>
              <a:off x="7909204" y="1770762"/>
              <a:ext cx="971550" cy="655638"/>
              <a:chOff x="379933" y="-15999"/>
              <a:chExt cx="971550" cy="655638"/>
            </a:xfrm>
          </p:grpSpPr>
          <p:sp>
            <p:nvSpPr>
              <p:cNvPr id="34" name="Box">
                <a:extLst>
                  <a:ext uri="{FF2B5EF4-FFF2-40B4-BE49-F238E27FC236}">
                    <a16:creationId xmlns:a16="http://schemas.microsoft.com/office/drawing/2014/main" id="{636E86CD-F33F-4D87-9777-7422E14FC40A}"/>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5" name="T2">
                <a:extLst>
                  <a:ext uri="{FF2B5EF4-FFF2-40B4-BE49-F238E27FC236}">
                    <a16:creationId xmlns:a16="http://schemas.microsoft.com/office/drawing/2014/main" id="{A18EBE30-9BE8-4279-B65D-FC41D3122D84}"/>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6" name="T1">
                <a:extLst>
                  <a:ext uri="{FF2B5EF4-FFF2-40B4-BE49-F238E27FC236}">
                    <a16:creationId xmlns:a16="http://schemas.microsoft.com/office/drawing/2014/main" id="{E1CD1D17-1C11-47B0-BE9F-DA932BE397AC}"/>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7" name="V">
                <a:extLst>
                  <a:ext uri="{FF2B5EF4-FFF2-40B4-BE49-F238E27FC236}">
                    <a16:creationId xmlns:a16="http://schemas.microsoft.com/office/drawing/2014/main" id="{DD8BE6FA-4FE5-49CA-85DD-2B5168D0A682}"/>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4" name="_VTT_logo_102019_08_black_on_white" hidden="1">
              <a:extLst>
                <a:ext uri="{FF2B5EF4-FFF2-40B4-BE49-F238E27FC236}">
                  <a16:creationId xmlns:a16="http://schemas.microsoft.com/office/drawing/2014/main" id="{26D6B085-3229-40BD-9DCF-DA3DF1503D16}"/>
                </a:ext>
              </a:extLst>
            </p:cNvPr>
            <p:cNvGrpSpPr/>
            <p:nvPr userDrawn="1"/>
          </p:nvGrpSpPr>
          <p:grpSpPr>
            <a:xfrm>
              <a:off x="7909204" y="1770762"/>
              <a:ext cx="971550" cy="655638"/>
              <a:chOff x="379933" y="-15999"/>
              <a:chExt cx="971550" cy="655638"/>
            </a:xfrm>
          </p:grpSpPr>
          <p:sp>
            <p:nvSpPr>
              <p:cNvPr id="30" name="Box">
                <a:extLst>
                  <a:ext uri="{FF2B5EF4-FFF2-40B4-BE49-F238E27FC236}">
                    <a16:creationId xmlns:a16="http://schemas.microsoft.com/office/drawing/2014/main" id="{675FAD42-5184-482E-9335-456AEA67F339}"/>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1" name="T2">
                <a:extLst>
                  <a:ext uri="{FF2B5EF4-FFF2-40B4-BE49-F238E27FC236}">
                    <a16:creationId xmlns:a16="http://schemas.microsoft.com/office/drawing/2014/main" id="{A3E16945-E603-4A7C-91FD-86CC22751679}"/>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2" name="T1">
                <a:extLst>
                  <a:ext uri="{FF2B5EF4-FFF2-40B4-BE49-F238E27FC236}">
                    <a16:creationId xmlns:a16="http://schemas.microsoft.com/office/drawing/2014/main" id="{454A94AA-964C-4F59-A26F-67DFDB83E239}"/>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3" name="V">
                <a:extLst>
                  <a:ext uri="{FF2B5EF4-FFF2-40B4-BE49-F238E27FC236}">
                    <a16:creationId xmlns:a16="http://schemas.microsoft.com/office/drawing/2014/main" id="{054710AB-8642-4CFE-ABAF-57D35CC212BE}"/>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5" name="_VTT_logo_102019_09_orange_on_white" hidden="1">
              <a:extLst>
                <a:ext uri="{FF2B5EF4-FFF2-40B4-BE49-F238E27FC236}">
                  <a16:creationId xmlns:a16="http://schemas.microsoft.com/office/drawing/2014/main" id="{1BF79268-3243-4866-806D-6DD75716890D}"/>
                </a:ext>
              </a:extLst>
            </p:cNvPr>
            <p:cNvGrpSpPr/>
            <p:nvPr userDrawn="1"/>
          </p:nvGrpSpPr>
          <p:grpSpPr>
            <a:xfrm>
              <a:off x="7909204" y="1770762"/>
              <a:ext cx="971550" cy="655638"/>
              <a:chOff x="379933" y="-15999"/>
              <a:chExt cx="971550" cy="655638"/>
            </a:xfrm>
          </p:grpSpPr>
          <p:sp>
            <p:nvSpPr>
              <p:cNvPr id="26" name="Box">
                <a:extLst>
                  <a:ext uri="{FF2B5EF4-FFF2-40B4-BE49-F238E27FC236}">
                    <a16:creationId xmlns:a16="http://schemas.microsoft.com/office/drawing/2014/main" id="{D7E3A7C8-A27F-495F-8448-FB07DB8F7E54}"/>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7" name="T2">
                <a:extLst>
                  <a:ext uri="{FF2B5EF4-FFF2-40B4-BE49-F238E27FC236}">
                    <a16:creationId xmlns:a16="http://schemas.microsoft.com/office/drawing/2014/main" id="{26085335-A298-4AF8-961A-70AFEFCD4FFB}"/>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8" name="T1">
                <a:extLst>
                  <a:ext uri="{FF2B5EF4-FFF2-40B4-BE49-F238E27FC236}">
                    <a16:creationId xmlns:a16="http://schemas.microsoft.com/office/drawing/2014/main" id="{CB02BD5F-2803-4C44-AF48-342472FC098F}"/>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9" name="V">
                <a:extLst>
                  <a:ext uri="{FF2B5EF4-FFF2-40B4-BE49-F238E27FC236}">
                    <a16:creationId xmlns:a16="http://schemas.microsoft.com/office/drawing/2014/main" id="{5C7FCEF8-1D1A-499B-BE37-AFFA9486AEA7}"/>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316298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312662"/>
            <a:ext cx="9144000" cy="1453180"/>
          </a:xfrm>
        </p:spPr>
        <p:txBody>
          <a:bodyPr anchor="b">
            <a:normAutofit/>
          </a:bodyPr>
          <a:lstStyle>
            <a:lvl1pPr algn="ctr">
              <a:defRPr sz="4000">
                <a:solidFill>
                  <a:srgbClr val="006600"/>
                </a:solidFill>
              </a:defRPr>
            </a:lvl1pPr>
          </a:lstStyle>
          <a:p>
            <a:r>
              <a:rPr lang="fr-FR" dirty="0"/>
              <a:t>Modifiez le style du titre</a:t>
            </a:r>
            <a:endParaRPr lang="fr-CH" dirty="0"/>
          </a:p>
        </p:txBody>
      </p:sp>
      <p:sp>
        <p:nvSpPr>
          <p:cNvPr id="3" name="Sous-titre 2"/>
          <p:cNvSpPr>
            <a:spLocks noGrp="1"/>
          </p:cNvSpPr>
          <p:nvPr>
            <p:ph type="subTitle" idx="1"/>
          </p:nvPr>
        </p:nvSpPr>
        <p:spPr>
          <a:xfrm>
            <a:off x="1524000" y="2967038"/>
            <a:ext cx="9144000" cy="1071562"/>
          </a:xfrm>
        </p:spPr>
        <p:txBody>
          <a:bodyPr>
            <a:normAutofit/>
          </a:bodyPr>
          <a:lstStyle>
            <a:lvl1pPr marL="0" indent="0" algn="ctr">
              <a:buNone/>
              <a:defRPr sz="2800">
                <a:solidFill>
                  <a:srgbClr val="0066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fr-CH" dirty="0"/>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0171BE-97E0-4D55-9222-F8BB698201EF}" type="datetime1">
              <a:rPr kumimoji="0" lang="en-US" sz="1800" b="0" i="0" u="none" strike="noStrike" kern="1200" cap="none" spc="0" normalizeH="0" baseline="0" noProof="0" smtClean="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3/9/21</a:t>
            </a:fld>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9A727-5B0F-406F-A76C-7B93759A547D}" type="slidenum">
              <a:rPr kumimoji="0" lang="fr-CH" sz="1200" b="0" i="0" u="none" strike="noStrike" kern="1200" cap="none" spc="0" normalizeH="0" baseline="0" noProof="0" smtClean="0">
                <a:ln>
                  <a:noFill/>
                </a:ln>
                <a:solidFill>
                  <a:prstClr val="black">
                    <a:lumMod val="75000"/>
                    <a:lumOff val="2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fr-CH" sz="1200" b="0" i="0" u="none" strike="noStrike" kern="1200" cap="none" spc="0" normalizeH="0" baseline="0" noProof="0">
              <a:ln>
                <a:noFill/>
              </a:ln>
              <a:solidFill>
                <a:prstClr val="black">
                  <a:lumMod val="75000"/>
                  <a:lumOff val="25000"/>
                </a:prstClr>
              </a:solidFill>
              <a:effectLst/>
              <a:uLnTx/>
              <a:uFillTx/>
              <a:ea typeface="+mn-ea"/>
              <a:cs typeface="+mn-cs"/>
            </a:endParaRPr>
          </a:p>
        </p:txBody>
      </p:sp>
      <p:sp>
        <p:nvSpPr>
          <p:cNvPr id="8" name="Subtitle 2"/>
          <p:cNvSpPr txBox="1">
            <a:spLocks/>
          </p:cNvSpPr>
          <p:nvPr userDrawn="1"/>
        </p:nvSpPr>
        <p:spPr>
          <a:xfrm>
            <a:off x="1828800" y="4556596"/>
            <a:ext cx="8534400" cy="10551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tint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65000"/>
                    <a:lumOff val="35000"/>
                  </a:prstClr>
                </a:solidFill>
                <a:effectLst/>
                <a:uLnTx/>
                <a:uFillTx/>
                <a:ea typeface="Arial Unicode MS" panose="020B0604020202020204" pitchFamily="34" charset="-128"/>
              </a:rPr>
              <a:t>IMPAWATT</a:t>
            </a:r>
            <a:br>
              <a:rPr kumimoji="0" lang="en-US" sz="1800" b="0" i="0" u="none" strike="noStrike" kern="1200" cap="none" spc="0" normalizeH="0" baseline="0" noProof="0" dirty="0">
                <a:ln>
                  <a:noFill/>
                </a:ln>
                <a:solidFill>
                  <a:prstClr val="black">
                    <a:lumMod val="65000"/>
                    <a:lumOff val="35000"/>
                  </a:prstClr>
                </a:solidFill>
                <a:effectLst/>
                <a:uLnTx/>
                <a:uFillTx/>
                <a:ea typeface="Arial Unicode MS" panose="020B0604020202020204" pitchFamily="34" charset="-128"/>
              </a:rPr>
            </a:br>
            <a:r>
              <a:rPr kumimoji="0" lang="en-US" sz="1800" b="0" i="0" u="none" strike="noStrike" kern="1200" cap="none" spc="0" normalizeH="0" baseline="0" noProof="0" dirty="0" err="1">
                <a:ln>
                  <a:noFill/>
                </a:ln>
                <a:solidFill>
                  <a:prstClr val="black">
                    <a:lumMod val="65000"/>
                    <a:lumOff val="35000"/>
                  </a:prstClr>
                </a:solidFill>
                <a:effectLst/>
                <a:uLnTx/>
                <a:uFillTx/>
                <a:ea typeface="Arial Unicode MS" panose="020B0604020202020204" pitchFamily="34" charset="-128"/>
              </a:rPr>
              <a:t>IMPlementAtion</a:t>
            </a:r>
            <a:r>
              <a:rPr kumimoji="0" lang="en-US" sz="1800" b="0" i="0" u="none" strike="noStrike" kern="1200" cap="none" spc="0" normalizeH="0" baseline="0" noProof="0" dirty="0">
                <a:ln>
                  <a:noFill/>
                </a:ln>
                <a:solidFill>
                  <a:prstClr val="black">
                    <a:lumMod val="65000"/>
                    <a:lumOff val="35000"/>
                  </a:prstClr>
                </a:solidFill>
                <a:effectLst/>
                <a:uLnTx/>
                <a:uFillTx/>
                <a:ea typeface="Arial Unicode MS" panose="020B0604020202020204" pitchFamily="34" charset="-128"/>
              </a:rPr>
              <a:t> Work and Actions To change the energy culture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65000"/>
                    <a:lumOff val="35000"/>
                  </a:prstClr>
                </a:solidFill>
                <a:effectLst/>
                <a:uLnTx/>
                <a:uFillTx/>
                <a:ea typeface="Arial Unicode MS" panose="020B0604020202020204" pitchFamily="34" charset="-128"/>
              </a:rPr>
              <a:t>https://www.impawatt.com/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ea typeface="Arial Unicode MS" panose="020B0604020202020204" pitchFamily="34" charset="-128"/>
            </a:endParaRPr>
          </a:p>
        </p:txBody>
      </p:sp>
      <p:sp>
        <p:nvSpPr>
          <p:cNvPr id="10" name="Rectangle 9"/>
          <p:cNvSpPr/>
          <p:nvPr userDrawn="1"/>
        </p:nvSpPr>
        <p:spPr>
          <a:xfrm>
            <a:off x="0" y="6500506"/>
            <a:ext cx="12192000" cy="485051"/>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Arial Unicode MS"/>
                <a:ea typeface="+mn-ea"/>
                <a:cs typeface="Arial Unicode MS"/>
              </a:rPr>
              <a:t>		 		</a:t>
            </a:r>
          </a:p>
        </p:txBody>
      </p:sp>
      <p:sp>
        <p:nvSpPr>
          <p:cNvPr id="11" name="TextBox 14"/>
          <p:cNvSpPr txBox="1"/>
          <p:nvPr userDrawn="1"/>
        </p:nvSpPr>
        <p:spPr>
          <a:xfrm>
            <a:off x="1778000" y="5959676"/>
            <a:ext cx="8636000" cy="540830"/>
          </a:xfrm>
          <a:prstGeom prst="rect">
            <a:avLst/>
          </a:prstGeom>
          <a:noFill/>
        </p:spPr>
        <p:txBody>
          <a:bodyPr wrap="square" tIns="108000" bIns="72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30000" noProof="0" dirty="0">
                <a:ln>
                  <a:noFill/>
                </a:ln>
                <a:solidFill>
                  <a:prstClr val="black">
                    <a:lumMod val="65000"/>
                    <a:lumOff val="35000"/>
                  </a:prst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The sole responsibility for the content of this publication lies with the IMPAWATT project consortium. It does not necessarily reflect the opinion of the European Union. Neither  EASME</a:t>
            </a:r>
            <a:r>
              <a:rPr kumimoji="0" lang="en-GB" sz="1400" b="0" i="0" u="none" strike="noStrike" kern="1200" cap="none" spc="0" normalizeH="0" baseline="0" noProof="0" dirty="0">
                <a:ln>
                  <a:noFill/>
                </a:ln>
                <a:solidFill>
                  <a:prstClr val="black">
                    <a:lumMod val="65000"/>
                    <a:lumOff val="35000"/>
                  </a:prst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GB" sz="1400" b="0" i="0" u="none" strike="noStrike" kern="1200" cap="none" spc="0" normalizeH="0" baseline="30000" noProof="0" dirty="0">
                <a:ln>
                  <a:noFill/>
                </a:ln>
                <a:solidFill>
                  <a:prstClr val="black">
                    <a:lumMod val="65000"/>
                    <a:lumOff val="35000"/>
                  </a:prst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nor the European Commission are responsible for any use that may be made of the information contained therein.</a:t>
            </a:r>
            <a:endParaRPr kumimoji="0" lang="es-ES" sz="1400" b="0" i="0" u="none" strike="noStrike" kern="1200" cap="none" spc="0" normalizeH="0" baseline="0" noProof="0" dirty="0">
              <a:ln>
                <a:noFill/>
              </a:ln>
              <a:solidFill>
                <a:prstClr val="black">
                  <a:lumMod val="65000"/>
                  <a:lumOff val="35000"/>
                </a:prst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2" name="Graphique 11">
            <a:extLst>
              <a:ext uri="{FF2B5EF4-FFF2-40B4-BE49-F238E27FC236}">
                <a16:creationId xmlns:a16="http://schemas.microsoft.com/office/drawing/2014/main" id="{0CA11534-D36F-4A96-98F6-6573E5E493B1}"/>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2623080" y="332488"/>
            <a:ext cx="6948242" cy="633600"/>
          </a:xfrm>
          <a:prstGeom prst="rect">
            <a:avLst/>
          </a:prstGeom>
        </p:spPr>
      </p:pic>
    </p:spTree>
    <p:extLst>
      <p:ext uri="{BB962C8B-B14F-4D97-AF65-F5344CB8AC3E}">
        <p14:creationId xmlns:p14="http://schemas.microsoft.com/office/powerpoint/2010/main" val="4285733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4FBFC-C461-476F-8104-433F73ED1AC6}" type="datetime1">
              <a:rPr kumimoji="0" lang="en-US" sz="1800" b="0" i="0" u="none" strike="noStrike" kern="1200" cap="none" spc="0" normalizeH="0" baseline="0" noProof="0" smtClean="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3/9/21</a:t>
            </a:fld>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5" name="Espace réservé du pied de page 4"/>
          <p:cNvSpPr>
            <a:spLocks noGrp="1"/>
          </p:cNvSpPr>
          <p:nvPr>
            <p:ph type="ftr" sz="quarter" idx="11"/>
          </p:nvPr>
        </p:nvSpPr>
        <p:spPr>
          <a:xfrm>
            <a:off x="3901440" y="70421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9A727-5B0F-406F-A76C-7B93759A547D}" type="slidenum">
              <a:rPr kumimoji="0" lang="fr-CH" sz="1200" b="0" i="0" u="none" strike="noStrike" kern="1200" cap="none" spc="0" normalizeH="0" baseline="0" noProof="0" smtClean="0">
                <a:ln>
                  <a:noFill/>
                </a:ln>
                <a:solidFill>
                  <a:prstClr val="black">
                    <a:lumMod val="75000"/>
                    <a:lumOff val="2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fr-CH" sz="1200" b="0" i="0" u="none" strike="noStrike" kern="1200" cap="none" spc="0" normalizeH="0" baseline="0" noProof="0">
              <a:ln>
                <a:noFill/>
              </a:ln>
              <a:solidFill>
                <a:prstClr val="black">
                  <a:lumMod val="75000"/>
                  <a:lumOff val="25000"/>
                </a:prstClr>
              </a:solidFill>
              <a:effectLst/>
              <a:uLnTx/>
              <a:uFillTx/>
              <a:ea typeface="+mn-ea"/>
              <a:cs typeface="+mn-cs"/>
            </a:endParaRPr>
          </a:p>
        </p:txBody>
      </p:sp>
    </p:spTree>
    <p:extLst>
      <p:ext uri="{BB962C8B-B14F-4D97-AF65-F5344CB8AC3E}">
        <p14:creationId xmlns:p14="http://schemas.microsoft.com/office/powerpoint/2010/main" val="3485048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4C84FB-22E2-4BB3-B87E-498936751275}" type="datetime1">
              <a:rPr kumimoji="0" lang="en-US" sz="1800" b="0" i="0" u="none" strike="noStrike" kern="1200" cap="none" spc="0" normalizeH="0" baseline="0" noProof="0" smtClean="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3/9/21</a:t>
            </a:fld>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9A727-5B0F-406F-A76C-7B93759A547D}" type="slidenum">
              <a:rPr kumimoji="0" lang="fr-CH" sz="1200" b="0" i="0" u="none" strike="noStrike" kern="1200" cap="none" spc="0" normalizeH="0" baseline="0" noProof="0" smtClean="0">
                <a:ln>
                  <a:noFill/>
                </a:ln>
                <a:solidFill>
                  <a:prstClr val="black">
                    <a:lumMod val="75000"/>
                    <a:lumOff val="2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fr-CH" sz="1200" b="0" i="0" u="none" strike="noStrike" kern="1200" cap="none" spc="0" normalizeH="0" baseline="0" noProof="0">
              <a:ln>
                <a:noFill/>
              </a:ln>
              <a:solidFill>
                <a:prstClr val="black">
                  <a:lumMod val="75000"/>
                  <a:lumOff val="25000"/>
                </a:prstClr>
              </a:solidFill>
              <a:effectLst/>
              <a:uLnTx/>
              <a:uFillTx/>
              <a:ea typeface="+mn-ea"/>
              <a:cs typeface="+mn-cs"/>
            </a:endParaRPr>
          </a:p>
        </p:txBody>
      </p:sp>
    </p:spTree>
    <p:extLst>
      <p:ext uri="{BB962C8B-B14F-4D97-AF65-F5344CB8AC3E}">
        <p14:creationId xmlns:p14="http://schemas.microsoft.com/office/powerpoint/2010/main" val="2506661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94FBD9-3473-438A-B41B-0CF43328ABA0}" type="datetime1">
              <a:rPr kumimoji="0" lang="en-US" sz="1800" b="0" i="0" u="none" strike="noStrike" kern="1200" cap="none" spc="0" normalizeH="0" baseline="0" noProof="0" smtClean="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3/9/21</a:t>
            </a:fld>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9A727-5B0F-406F-A76C-7B93759A547D}" type="slidenum">
              <a:rPr kumimoji="0" lang="fr-CH" sz="1200" b="0" i="0" u="none" strike="noStrike" kern="1200" cap="none" spc="0" normalizeH="0" baseline="0" noProof="0" smtClean="0">
                <a:ln>
                  <a:noFill/>
                </a:ln>
                <a:solidFill>
                  <a:prstClr val="black">
                    <a:lumMod val="75000"/>
                    <a:lumOff val="2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fr-CH" sz="1200" b="0" i="0" u="none" strike="noStrike" kern="1200" cap="none" spc="0" normalizeH="0" baseline="0" noProof="0">
              <a:ln>
                <a:noFill/>
              </a:ln>
              <a:solidFill>
                <a:prstClr val="black">
                  <a:lumMod val="75000"/>
                  <a:lumOff val="25000"/>
                </a:prstClr>
              </a:solidFill>
              <a:effectLst/>
              <a:uLnTx/>
              <a:uFillTx/>
              <a:ea typeface="+mn-ea"/>
              <a:cs typeface="+mn-cs"/>
            </a:endParaRPr>
          </a:p>
        </p:txBody>
      </p:sp>
    </p:spTree>
    <p:extLst>
      <p:ext uri="{BB962C8B-B14F-4D97-AF65-F5344CB8AC3E}">
        <p14:creationId xmlns:p14="http://schemas.microsoft.com/office/powerpoint/2010/main" val="3060955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endParaRPr lang="fr-CH"/>
          </a:p>
        </p:txBody>
      </p:sp>
      <p:sp>
        <p:nvSpPr>
          <p:cNvPr id="5" name="Espace réservé du pied de page 4"/>
          <p:cNvSpPr>
            <a:spLocks noGrp="1"/>
          </p:cNvSpPr>
          <p:nvPr>
            <p:ph type="ftr" sz="quarter" idx="11"/>
          </p:nvPr>
        </p:nvSpPr>
        <p:spPr>
          <a:xfrm>
            <a:off x="3901440" y="7042150"/>
            <a:ext cx="4114800" cy="365125"/>
          </a:xfrm>
          <a:prstGeom prst="rect">
            <a:avLst/>
          </a:prstGeom>
        </p:spPr>
        <p:txBody>
          <a:bodyPr/>
          <a:lstStyle/>
          <a:p>
            <a:endParaRPr lang="fr-CH" dirty="0"/>
          </a:p>
        </p:txBody>
      </p:sp>
      <p:sp>
        <p:nvSpPr>
          <p:cNvPr id="6" name="Espace réservé du numéro de diapositive 5"/>
          <p:cNvSpPr>
            <a:spLocks noGrp="1"/>
          </p:cNvSpPr>
          <p:nvPr>
            <p:ph type="sldNum" sz="quarter" idx="12"/>
          </p:nvPr>
        </p:nvSpPr>
        <p:spPr/>
        <p:txBody>
          <a:bodyPr/>
          <a:lstStyle/>
          <a:p>
            <a:fld id="{EA29A727-5B0F-406F-A76C-7B93759A547D}" type="slidenum">
              <a:rPr lang="fr-CH" smtClean="0"/>
              <a:t>‹Nr.›</a:t>
            </a:fld>
            <a:endParaRPr lang="fr-CH"/>
          </a:p>
        </p:txBody>
      </p:sp>
    </p:spTree>
    <p:extLst>
      <p:ext uri="{BB962C8B-B14F-4D97-AF65-F5344CB8AC3E}">
        <p14:creationId xmlns:p14="http://schemas.microsoft.com/office/powerpoint/2010/main" val="1967121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436E7C-43FD-4500-810F-9506AA5E2E04}" type="datetime1">
              <a:rPr kumimoji="0" lang="en-US" sz="1800" b="0" i="0" u="none" strike="noStrike" kern="1200" cap="none" spc="0" normalizeH="0" baseline="0" noProof="0" smtClean="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3/9/21</a:t>
            </a:fld>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8" name="Espace réservé du pied de page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9" name="Espace réservé du numéro de diapositive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9A727-5B0F-406F-A76C-7B93759A547D}" type="slidenum">
              <a:rPr kumimoji="0" lang="fr-CH" sz="1200" b="0" i="0" u="none" strike="noStrike" kern="1200" cap="none" spc="0" normalizeH="0" baseline="0" noProof="0" smtClean="0">
                <a:ln>
                  <a:noFill/>
                </a:ln>
                <a:solidFill>
                  <a:prstClr val="black">
                    <a:lumMod val="75000"/>
                    <a:lumOff val="2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fr-CH" sz="1200" b="0" i="0" u="none" strike="noStrike" kern="1200" cap="none" spc="0" normalizeH="0" baseline="0" noProof="0">
              <a:ln>
                <a:noFill/>
              </a:ln>
              <a:solidFill>
                <a:prstClr val="black">
                  <a:lumMod val="75000"/>
                  <a:lumOff val="25000"/>
                </a:prstClr>
              </a:solidFill>
              <a:effectLst/>
              <a:uLnTx/>
              <a:uFillTx/>
              <a:ea typeface="+mn-ea"/>
              <a:cs typeface="+mn-cs"/>
            </a:endParaRPr>
          </a:p>
        </p:txBody>
      </p:sp>
    </p:spTree>
    <p:extLst>
      <p:ext uri="{BB962C8B-B14F-4D97-AF65-F5344CB8AC3E}">
        <p14:creationId xmlns:p14="http://schemas.microsoft.com/office/powerpoint/2010/main" val="3620850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4602E-FDBB-40DD-B6A1-4177F846DCB3}" type="datetime1">
              <a:rPr kumimoji="0" lang="en-US" sz="1800" b="0" i="0" u="none" strike="noStrike" kern="1200" cap="none" spc="0" normalizeH="0" baseline="0" noProof="0" smtClean="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3/9/21</a:t>
            </a:fld>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4" name="Espace réservé du pied de page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9A727-5B0F-406F-A76C-7B93759A547D}" type="slidenum">
              <a:rPr kumimoji="0" lang="fr-CH" sz="1200" b="0" i="0" u="none" strike="noStrike" kern="1200" cap="none" spc="0" normalizeH="0" baseline="0" noProof="0" smtClean="0">
                <a:ln>
                  <a:noFill/>
                </a:ln>
                <a:solidFill>
                  <a:prstClr val="black">
                    <a:lumMod val="75000"/>
                    <a:lumOff val="2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fr-CH" sz="1200" b="0" i="0" u="none" strike="noStrike" kern="1200" cap="none" spc="0" normalizeH="0" baseline="0" noProof="0">
              <a:ln>
                <a:noFill/>
              </a:ln>
              <a:solidFill>
                <a:prstClr val="black">
                  <a:lumMod val="75000"/>
                  <a:lumOff val="25000"/>
                </a:prstClr>
              </a:solidFill>
              <a:effectLst/>
              <a:uLnTx/>
              <a:uFillTx/>
              <a:ea typeface="+mn-ea"/>
              <a:cs typeface="+mn-cs"/>
            </a:endParaRPr>
          </a:p>
        </p:txBody>
      </p:sp>
    </p:spTree>
    <p:extLst>
      <p:ext uri="{BB962C8B-B14F-4D97-AF65-F5344CB8AC3E}">
        <p14:creationId xmlns:p14="http://schemas.microsoft.com/office/powerpoint/2010/main" val="3626170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08FEAD-13E3-4DFD-AC21-AA413ACE40FF}" type="datetime1">
              <a:rPr kumimoji="0" lang="en-US" sz="1800" b="0" i="0" u="none" strike="noStrike" kern="1200" cap="none" spc="0" normalizeH="0" baseline="0" noProof="0" smtClean="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3/9/21</a:t>
            </a:fld>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3" name="Espace réservé du pied de page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9A727-5B0F-406F-A76C-7B93759A547D}" type="slidenum">
              <a:rPr kumimoji="0" lang="fr-CH" sz="1200" b="0" i="0" u="none" strike="noStrike" kern="1200" cap="none" spc="0" normalizeH="0" baseline="0" noProof="0" smtClean="0">
                <a:ln>
                  <a:noFill/>
                </a:ln>
                <a:solidFill>
                  <a:prstClr val="black">
                    <a:lumMod val="75000"/>
                    <a:lumOff val="2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fr-CH" sz="1200" b="0" i="0" u="none" strike="noStrike" kern="1200" cap="none" spc="0" normalizeH="0" baseline="0" noProof="0">
              <a:ln>
                <a:noFill/>
              </a:ln>
              <a:solidFill>
                <a:prstClr val="black">
                  <a:lumMod val="75000"/>
                  <a:lumOff val="25000"/>
                </a:prstClr>
              </a:solidFill>
              <a:effectLst/>
              <a:uLnTx/>
              <a:uFillTx/>
              <a:ea typeface="+mn-ea"/>
              <a:cs typeface="+mn-cs"/>
            </a:endParaRPr>
          </a:p>
        </p:txBody>
      </p:sp>
    </p:spTree>
    <p:extLst>
      <p:ext uri="{BB962C8B-B14F-4D97-AF65-F5344CB8AC3E}">
        <p14:creationId xmlns:p14="http://schemas.microsoft.com/office/powerpoint/2010/main" val="3518037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EBC259-AF58-459D-9769-07BE4B187B64}" type="datetime1">
              <a:rPr kumimoji="0" lang="en-US" sz="1800" b="0" i="0" u="none" strike="noStrike" kern="1200" cap="none" spc="0" normalizeH="0" baseline="0" noProof="0" smtClean="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3/9/21</a:t>
            </a:fld>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9A727-5B0F-406F-A76C-7B93759A547D}" type="slidenum">
              <a:rPr kumimoji="0" lang="fr-CH" sz="1200" b="0" i="0" u="none" strike="noStrike" kern="1200" cap="none" spc="0" normalizeH="0" baseline="0" noProof="0" smtClean="0">
                <a:ln>
                  <a:noFill/>
                </a:ln>
                <a:solidFill>
                  <a:prstClr val="black">
                    <a:lumMod val="75000"/>
                    <a:lumOff val="2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fr-CH" sz="1200" b="0" i="0" u="none" strike="noStrike" kern="1200" cap="none" spc="0" normalizeH="0" baseline="0" noProof="0">
              <a:ln>
                <a:noFill/>
              </a:ln>
              <a:solidFill>
                <a:prstClr val="black">
                  <a:lumMod val="75000"/>
                  <a:lumOff val="25000"/>
                </a:prstClr>
              </a:solidFill>
              <a:effectLst/>
              <a:uLnTx/>
              <a:uFillTx/>
              <a:ea typeface="+mn-ea"/>
              <a:cs typeface="+mn-cs"/>
            </a:endParaRPr>
          </a:p>
        </p:txBody>
      </p:sp>
    </p:spTree>
    <p:extLst>
      <p:ext uri="{BB962C8B-B14F-4D97-AF65-F5344CB8AC3E}">
        <p14:creationId xmlns:p14="http://schemas.microsoft.com/office/powerpoint/2010/main" val="2318707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575CAF-3681-44D9-BAF0-251A16DB33E3}" type="datetime1">
              <a:rPr kumimoji="0" lang="en-US" sz="1800" b="0" i="0" u="none" strike="noStrike" kern="1200" cap="none" spc="0" normalizeH="0" baseline="0" noProof="0" smtClean="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3/9/21</a:t>
            </a:fld>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9A727-5B0F-406F-A76C-7B93759A547D}" type="slidenum">
              <a:rPr kumimoji="0" lang="fr-CH" sz="1200" b="0" i="0" u="none" strike="noStrike" kern="1200" cap="none" spc="0" normalizeH="0" baseline="0" noProof="0" smtClean="0">
                <a:ln>
                  <a:noFill/>
                </a:ln>
                <a:solidFill>
                  <a:prstClr val="black">
                    <a:lumMod val="75000"/>
                    <a:lumOff val="2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fr-CH" sz="1200" b="0" i="0" u="none" strike="noStrike" kern="1200" cap="none" spc="0" normalizeH="0" baseline="0" noProof="0">
              <a:ln>
                <a:noFill/>
              </a:ln>
              <a:solidFill>
                <a:prstClr val="black">
                  <a:lumMod val="75000"/>
                  <a:lumOff val="25000"/>
                </a:prstClr>
              </a:solidFill>
              <a:effectLst/>
              <a:uLnTx/>
              <a:uFillTx/>
              <a:ea typeface="+mn-ea"/>
              <a:cs typeface="+mn-cs"/>
            </a:endParaRPr>
          </a:p>
        </p:txBody>
      </p:sp>
    </p:spTree>
    <p:extLst>
      <p:ext uri="{BB962C8B-B14F-4D97-AF65-F5344CB8AC3E}">
        <p14:creationId xmlns:p14="http://schemas.microsoft.com/office/powerpoint/2010/main" val="2768993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349200-F367-4FAB-B8DB-7C1FABDB3E2E}" type="datetime1">
              <a:rPr kumimoji="0" lang="en-US" sz="1800" b="0" i="0" u="none" strike="noStrike" kern="1200" cap="none" spc="0" normalizeH="0" baseline="0" noProof="0" smtClean="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3/9/21</a:t>
            </a:fld>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9A727-5B0F-406F-A76C-7B93759A547D}" type="slidenum">
              <a:rPr kumimoji="0" lang="fr-CH" sz="1200" b="0" i="0" u="none" strike="noStrike" kern="1200" cap="none" spc="0" normalizeH="0" baseline="0" noProof="0" smtClean="0">
                <a:ln>
                  <a:noFill/>
                </a:ln>
                <a:solidFill>
                  <a:prstClr val="black">
                    <a:lumMod val="75000"/>
                    <a:lumOff val="2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fr-CH" sz="1200" b="0" i="0" u="none" strike="noStrike" kern="1200" cap="none" spc="0" normalizeH="0" baseline="0" noProof="0">
              <a:ln>
                <a:noFill/>
              </a:ln>
              <a:solidFill>
                <a:prstClr val="black">
                  <a:lumMod val="75000"/>
                  <a:lumOff val="25000"/>
                </a:prstClr>
              </a:solidFill>
              <a:effectLst/>
              <a:uLnTx/>
              <a:uFillTx/>
              <a:ea typeface="+mn-ea"/>
              <a:cs typeface="+mn-cs"/>
            </a:endParaRPr>
          </a:p>
        </p:txBody>
      </p:sp>
    </p:spTree>
    <p:extLst>
      <p:ext uri="{BB962C8B-B14F-4D97-AF65-F5344CB8AC3E}">
        <p14:creationId xmlns:p14="http://schemas.microsoft.com/office/powerpoint/2010/main" val="1179049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BE7532-7002-4529-AF1E-DEDC8E3E8A40}" type="datetime1">
              <a:rPr kumimoji="0" lang="en-US" sz="1800" b="0" i="0" u="none" strike="noStrike" kern="1200" cap="none" spc="0" normalizeH="0" baseline="0" noProof="0" smtClean="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3/9/21</a:t>
            </a:fld>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black"/>
              </a:solidFill>
              <a:effectLst/>
              <a:uLnTx/>
              <a:uFillTx/>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9A727-5B0F-406F-A76C-7B93759A547D}" type="slidenum">
              <a:rPr kumimoji="0" lang="fr-CH" sz="1200" b="0" i="0" u="none" strike="noStrike" kern="1200" cap="none" spc="0" normalizeH="0" baseline="0" noProof="0" smtClean="0">
                <a:ln>
                  <a:noFill/>
                </a:ln>
                <a:solidFill>
                  <a:prstClr val="black">
                    <a:lumMod val="75000"/>
                    <a:lumOff val="2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fr-CH" sz="1200" b="0" i="0" u="none" strike="noStrike" kern="1200" cap="none" spc="0" normalizeH="0" baseline="0" noProof="0">
              <a:ln>
                <a:noFill/>
              </a:ln>
              <a:solidFill>
                <a:prstClr val="black">
                  <a:lumMod val="75000"/>
                  <a:lumOff val="25000"/>
                </a:prstClr>
              </a:solidFill>
              <a:effectLst/>
              <a:uLnTx/>
              <a:uFillTx/>
              <a:ea typeface="+mn-ea"/>
              <a:cs typeface="+mn-cs"/>
            </a:endParaRPr>
          </a:p>
        </p:txBody>
      </p:sp>
    </p:spTree>
    <p:extLst>
      <p:ext uri="{BB962C8B-B14F-4D97-AF65-F5344CB8AC3E}">
        <p14:creationId xmlns:p14="http://schemas.microsoft.com/office/powerpoint/2010/main" val="1200387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endParaRPr lang="fr-CH"/>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CH"/>
          </a:p>
        </p:txBody>
      </p:sp>
      <p:sp>
        <p:nvSpPr>
          <p:cNvPr id="6" name="Espace réservé du numéro de diapositive 5"/>
          <p:cNvSpPr>
            <a:spLocks noGrp="1"/>
          </p:cNvSpPr>
          <p:nvPr>
            <p:ph type="sldNum" sz="quarter" idx="12"/>
          </p:nvPr>
        </p:nvSpPr>
        <p:spPr/>
        <p:txBody>
          <a:bodyPr/>
          <a:lstStyle/>
          <a:p>
            <a:fld id="{EA29A727-5B0F-406F-A76C-7B93759A547D}" type="slidenum">
              <a:rPr lang="fr-CH" smtClean="0"/>
              <a:t>‹Nr.›</a:t>
            </a:fld>
            <a:endParaRPr lang="fr-CH"/>
          </a:p>
        </p:txBody>
      </p:sp>
    </p:spTree>
    <p:extLst>
      <p:ext uri="{BB962C8B-B14F-4D97-AF65-F5344CB8AC3E}">
        <p14:creationId xmlns:p14="http://schemas.microsoft.com/office/powerpoint/2010/main" val="2513908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endParaRPr lang="fr-CH"/>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CH"/>
          </a:p>
        </p:txBody>
      </p:sp>
      <p:sp>
        <p:nvSpPr>
          <p:cNvPr id="7" name="Espace réservé du numéro de diapositive 6"/>
          <p:cNvSpPr>
            <a:spLocks noGrp="1"/>
          </p:cNvSpPr>
          <p:nvPr>
            <p:ph type="sldNum" sz="quarter" idx="12"/>
          </p:nvPr>
        </p:nvSpPr>
        <p:spPr/>
        <p:txBody>
          <a:bodyPr/>
          <a:lstStyle/>
          <a:p>
            <a:fld id="{EA29A727-5B0F-406F-A76C-7B93759A547D}" type="slidenum">
              <a:rPr lang="fr-CH" smtClean="0"/>
              <a:t>‹Nr.›</a:t>
            </a:fld>
            <a:endParaRPr lang="fr-CH"/>
          </a:p>
        </p:txBody>
      </p:sp>
    </p:spTree>
    <p:extLst>
      <p:ext uri="{BB962C8B-B14F-4D97-AF65-F5344CB8AC3E}">
        <p14:creationId xmlns:p14="http://schemas.microsoft.com/office/powerpoint/2010/main" val="822146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a:xfrm>
            <a:off x="838200" y="6356350"/>
            <a:ext cx="2743200" cy="365125"/>
          </a:xfrm>
          <a:prstGeom prst="rect">
            <a:avLst/>
          </a:prstGeom>
        </p:spPr>
        <p:txBody>
          <a:bodyPr/>
          <a:lstStyle/>
          <a:p>
            <a:endParaRPr lang="fr-CH"/>
          </a:p>
        </p:txBody>
      </p:sp>
      <p:sp>
        <p:nvSpPr>
          <p:cNvPr id="8" name="Espace réservé du pied de page 7"/>
          <p:cNvSpPr>
            <a:spLocks noGrp="1"/>
          </p:cNvSpPr>
          <p:nvPr>
            <p:ph type="ftr" sz="quarter" idx="11"/>
          </p:nvPr>
        </p:nvSpPr>
        <p:spPr>
          <a:xfrm>
            <a:off x="4038600" y="6356350"/>
            <a:ext cx="4114800" cy="365125"/>
          </a:xfrm>
          <a:prstGeom prst="rect">
            <a:avLst/>
          </a:prstGeom>
        </p:spPr>
        <p:txBody>
          <a:bodyPr/>
          <a:lstStyle/>
          <a:p>
            <a:endParaRPr lang="fr-CH"/>
          </a:p>
        </p:txBody>
      </p:sp>
      <p:sp>
        <p:nvSpPr>
          <p:cNvPr id="9" name="Espace réservé du numéro de diapositive 8"/>
          <p:cNvSpPr>
            <a:spLocks noGrp="1"/>
          </p:cNvSpPr>
          <p:nvPr>
            <p:ph type="sldNum" sz="quarter" idx="12"/>
          </p:nvPr>
        </p:nvSpPr>
        <p:spPr/>
        <p:txBody>
          <a:bodyPr/>
          <a:lstStyle/>
          <a:p>
            <a:fld id="{EA29A727-5B0F-406F-A76C-7B93759A547D}" type="slidenum">
              <a:rPr lang="fr-CH" smtClean="0"/>
              <a:t>‹Nr.›</a:t>
            </a:fld>
            <a:endParaRPr lang="fr-CH"/>
          </a:p>
        </p:txBody>
      </p:sp>
    </p:spTree>
    <p:extLst>
      <p:ext uri="{BB962C8B-B14F-4D97-AF65-F5344CB8AC3E}">
        <p14:creationId xmlns:p14="http://schemas.microsoft.com/office/powerpoint/2010/main" val="51862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a:xfrm>
            <a:off x="838200" y="6356350"/>
            <a:ext cx="2743200" cy="365125"/>
          </a:xfrm>
          <a:prstGeom prst="rect">
            <a:avLst/>
          </a:prstGeom>
        </p:spPr>
        <p:txBody>
          <a:bodyPr/>
          <a:lstStyle/>
          <a:p>
            <a:endParaRPr lang="fr-CH"/>
          </a:p>
        </p:txBody>
      </p:sp>
      <p:sp>
        <p:nvSpPr>
          <p:cNvPr id="4" name="Espace réservé du pied de page 3"/>
          <p:cNvSpPr>
            <a:spLocks noGrp="1"/>
          </p:cNvSpPr>
          <p:nvPr>
            <p:ph type="ftr" sz="quarter" idx="11"/>
          </p:nvPr>
        </p:nvSpPr>
        <p:spPr>
          <a:xfrm>
            <a:off x="4038600" y="6356350"/>
            <a:ext cx="4114800" cy="365125"/>
          </a:xfrm>
          <a:prstGeom prst="rect">
            <a:avLst/>
          </a:prstGeom>
        </p:spPr>
        <p:txBody>
          <a:bodyPr/>
          <a:lstStyle/>
          <a:p>
            <a:endParaRPr lang="fr-CH"/>
          </a:p>
        </p:txBody>
      </p:sp>
      <p:sp>
        <p:nvSpPr>
          <p:cNvPr id="5" name="Espace réservé du numéro de diapositive 4"/>
          <p:cNvSpPr>
            <a:spLocks noGrp="1"/>
          </p:cNvSpPr>
          <p:nvPr>
            <p:ph type="sldNum" sz="quarter" idx="12"/>
          </p:nvPr>
        </p:nvSpPr>
        <p:spPr/>
        <p:txBody>
          <a:bodyPr/>
          <a:lstStyle/>
          <a:p>
            <a:fld id="{EA29A727-5B0F-406F-A76C-7B93759A547D}" type="slidenum">
              <a:rPr lang="fr-CH" smtClean="0"/>
              <a:t>‹Nr.›</a:t>
            </a:fld>
            <a:endParaRPr lang="fr-CH"/>
          </a:p>
        </p:txBody>
      </p:sp>
    </p:spTree>
    <p:extLst>
      <p:ext uri="{BB962C8B-B14F-4D97-AF65-F5344CB8AC3E}">
        <p14:creationId xmlns:p14="http://schemas.microsoft.com/office/powerpoint/2010/main" val="3519739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38200" y="6356350"/>
            <a:ext cx="2743200" cy="365125"/>
          </a:xfrm>
          <a:prstGeom prst="rect">
            <a:avLst/>
          </a:prstGeom>
        </p:spPr>
        <p:txBody>
          <a:bodyPr/>
          <a:lstStyle/>
          <a:p>
            <a:endParaRPr lang="fr-CH"/>
          </a:p>
        </p:txBody>
      </p:sp>
      <p:sp>
        <p:nvSpPr>
          <p:cNvPr id="3" name="Espace réservé du pied de page 2"/>
          <p:cNvSpPr>
            <a:spLocks noGrp="1"/>
          </p:cNvSpPr>
          <p:nvPr>
            <p:ph type="ftr" sz="quarter" idx="11"/>
          </p:nvPr>
        </p:nvSpPr>
        <p:spPr>
          <a:xfrm>
            <a:off x="4038600" y="6356350"/>
            <a:ext cx="4114800" cy="365125"/>
          </a:xfrm>
          <a:prstGeom prst="rect">
            <a:avLst/>
          </a:prstGeom>
        </p:spPr>
        <p:txBody>
          <a:bodyPr/>
          <a:lstStyle/>
          <a:p>
            <a:endParaRPr lang="fr-CH"/>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‹Nr.›</a:t>
            </a:fld>
            <a:endParaRPr lang="fr-CH"/>
          </a:p>
        </p:txBody>
      </p:sp>
    </p:spTree>
    <p:extLst>
      <p:ext uri="{BB962C8B-B14F-4D97-AF65-F5344CB8AC3E}">
        <p14:creationId xmlns:p14="http://schemas.microsoft.com/office/powerpoint/2010/main" val="10231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endParaRPr lang="fr-CH"/>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CH"/>
          </a:p>
        </p:txBody>
      </p:sp>
      <p:sp>
        <p:nvSpPr>
          <p:cNvPr id="7" name="Espace réservé du numéro de diapositive 6"/>
          <p:cNvSpPr>
            <a:spLocks noGrp="1"/>
          </p:cNvSpPr>
          <p:nvPr>
            <p:ph type="sldNum" sz="quarter" idx="12"/>
          </p:nvPr>
        </p:nvSpPr>
        <p:spPr/>
        <p:txBody>
          <a:bodyPr/>
          <a:lstStyle/>
          <a:p>
            <a:fld id="{EA29A727-5B0F-406F-A76C-7B93759A547D}" type="slidenum">
              <a:rPr lang="fr-CH" smtClean="0"/>
              <a:t>‹Nr.›</a:t>
            </a:fld>
            <a:endParaRPr lang="fr-CH"/>
          </a:p>
        </p:txBody>
      </p:sp>
    </p:spTree>
    <p:extLst>
      <p:ext uri="{BB962C8B-B14F-4D97-AF65-F5344CB8AC3E}">
        <p14:creationId xmlns:p14="http://schemas.microsoft.com/office/powerpoint/2010/main" val="3215715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endParaRPr lang="fr-CH"/>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CH"/>
          </a:p>
        </p:txBody>
      </p:sp>
      <p:sp>
        <p:nvSpPr>
          <p:cNvPr id="7" name="Espace réservé du numéro de diapositive 6"/>
          <p:cNvSpPr>
            <a:spLocks noGrp="1"/>
          </p:cNvSpPr>
          <p:nvPr>
            <p:ph type="sldNum" sz="quarter" idx="12"/>
          </p:nvPr>
        </p:nvSpPr>
        <p:spPr/>
        <p:txBody>
          <a:bodyPr/>
          <a:lstStyle/>
          <a:p>
            <a:fld id="{EA29A727-5B0F-406F-A76C-7B93759A547D}" type="slidenum">
              <a:rPr lang="fr-CH" smtClean="0"/>
              <a:t>‹Nr.›</a:t>
            </a:fld>
            <a:endParaRPr lang="fr-CH"/>
          </a:p>
        </p:txBody>
      </p:sp>
    </p:spTree>
    <p:extLst>
      <p:ext uri="{BB962C8B-B14F-4D97-AF65-F5344CB8AC3E}">
        <p14:creationId xmlns:p14="http://schemas.microsoft.com/office/powerpoint/2010/main" val="1275693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9526"/>
            <a:ext cx="10515600" cy="1146176"/>
          </a:xfrm>
          <a:prstGeom prst="rect">
            <a:avLst/>
          </a:prstGeom>
        </p:spPr>
        <p:txBody>
          <a:bodyPr vert="horz" lIns="91440" tIns="45720" rIns="91440" bIns="45720" rtlCol="0" anchor="ctr">
            <a:normAutofit/>
          </a:bodyPr>
          <a:lstStyle/>
          <a:p>
            <a:r>
              <a:rPr lang="fr-FR" dirty="0"/>
              <a:t>Modifiez le style du titre</a:t>
            </a:r>
            <a:endParaRPr lang="fr-CH" dirty="0"/>
          </a:p>
        </p:txBody>
      </p:sp>
      <p:sp>
        <p:nvSpPr>
          <p:cNvPr id="3" name="Espace réservé du texte 2"/>
          <p:cNvSpPr>
            <a:spLocks noGrp="1"/>
          </p:cNvSpPr>
          <p:nvPr>
            <p:ph type="body" idx="1"/>
          </p:nvPr>
        </p:nvSpPr>
        <p:spPr>
          <a:xfrm>
            <a:off x="838200" y="1338882"/>
            <a:ext cx="10515600" cy="4838082"/>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7" name="Rectangle 6"/>
          <p:cNvSpPr/>
          <p:nvPr userDrawn="1"/>
        </p:nvSpPr>
        <p:spPr>
          <a:xfrm>
            <a:off x="0" y="6491482"/>
            <a:ext cx="12192000" cy="485051"/>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solidFill>
                  <a:srgbClr val="005000"/>
                </a:solidFill>
                <a:latin typeface="Arial Unicode MS"/>
                <a:cs typeface="Arial Unicode MS"/>
              </a:rPr>
              <a:t>		 		</a:t>
            </a:r>
          </a:p>
        </p:txBody>
      </p:sp>
      <p:sp>
        <p:nvSpPr>
          <p:cNvPr id="6" name="Espace réservé du numéro de diapositive 5"/>
          <p:cNvSpPr>
            <a:spLocks noGrp="1"/>
          </p:cNvSpPr>
          <p:nvPr>
            <p:ph type="sldNum" sz="quarter" idx="4"/>
          </p:nvPr>
        </p:nvSpPr>
        <p:spPr>
          <a:xfrm>
            <a:off x="8699500" y="6546850"/>
            <a:ext cx="274320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EA29A727-5B0F-406F-A76C-7B93759A547D}" type="slidenum">
              <a:rPr lang="fr-CH" smtClean="0"/>
              <a:pPr/>
              <a:t>‹Nr.›</a:t>
            </a:fld>
            <a:endParaRPr lang="fr-CH"/>
          </a:p>
        </p:txBody>
      </p:sp>
      <p:pic>
        <p:nvPicPr>
          <p:cNvPr id="8" name="Graphique 7">
            <a:extLst>
              <a:ext uri="{FF2B5EF4-FFF2-40B4-BE49-F238E27FC236}">
                <a16:creationId xmlns:a16="http://schemas.microsoft.com/office/drawing/2014/main" id="{2EA1AB9E-41E6-4D64-B76B-74B75D4AB975}"/>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337166" y="6546379"/>
            <a:ext cx="3513600" cy="320400"/>
          </a:xfrm>
          <a:prstGeom prst="rect">
            <a:avLst/>
          </a:prstGeom>
        </p:spPr>
      </p:pic>
    </p:spTree>
    <p:extLst>
      <p:ext uri="{BB962C8B-B14F-4D97-AF65-F5344CB8AC3E}">
        <p14:creationId xmlns:p14="http://schemas.microsoft.com/office/powerpoint/2010/main" val="4058692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7" r:id="rId12"/>
    <p:sldLayoutId id="2147483680" r:id="rId13"/>
    <p:sldLayoutId id="2147483682" r:id="rId14"/>
    <p:sldLayoutId id="2147483684" r:id="rId15"/>
  </p:sldLayoutIdLst>
  <p:hf hdr="0" ftr="0" dt="0"/>
  <p:txStyles>
    <p:titleStyle>
      <a:lvl1pPr algn="l" defTabSz="914400" rtl="0" eaLnBrk="1" latinLnBrk="0" hangingPunct="1">
        <a:lnSpc>
          <a:spcPct val="90000"/>
        </a:lnSpc>
        <a:spcBef>
          <a:spcPct val="0"/>
        </a:spcBef>
        <a:buNone/>
        <a:defRPr sz="3200" b="1" kern="1200">
          <a:solidFill>
            <a:srgbClr val="006600"/>
          </a:solidFill>
          <a:latin typeface="Arial Unicode MS" panose="020B0604020202020204" pitchFamily="34" charset="-128"/>
          <a:ea typeface="Arial Unicode MS" panose="020B0604020202020204" pitchFamily="34" charset="-128"/>
          <a:cs typeface="Arial Unicode MS" panose="020B0604020202020204" pitchFamily="34"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9526"/>
            <a:ext cx="10515600" cy="1146176"/>
          </a:xfrm>
          <a:prstGeom prst="rect">
            <a:avLst/>
          </a:prstGeom>
        </p:spPr>
        <p:txBody>
          <a:bodyPr vert="horz" lIns="91440" tIns="45720" rIns="91440" bIns="45720" rtlCol="0" anchor="ctr">
            <a:normAutofit/>
          </a:bodyPr>
          <a:lstStyle/>
          <a:p>
            <a:r>
              <a:rPr lang="fr-FR" dirty="0"/>
              <a:t>Modifiez le style du titre</a:t>
            </a:r>
            <a:endParaRPr lang="fr-CH" dirty="0"/>
          </a:p>
        </p:txBody>
      </p:sp>
      <p:sp>
        <p:nvSpPr>
          <p:cNvPr id="3" name="Espace réservé du texte 2"/>
          <p:cNvSpPr>
            <a:spLocks noGrp="1"/>
          </p:cNvSpPr>
          <p:nvPr>
            <p:ph type="body" idx="1"/>
          </p:nvPr>
        </p:nvSpPr>
        <p:spPr>
          <a:xfrm>
            <a:off x="838200" y="1338882"/>
            <a:ext cx="10515600" cy="4838082"/>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7" name="Rectangle 6"/>
          <p:cNvSpPr/>
          <p:nvPr userDrawn="1"/>
        </p:nvSpPr>
        <p:spPr>
          <a:xfrm>
            <a:off x="0" y="6491482"/>
            <a:ext cx="12192000" cy="485051"/>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5000"/>
                </a:solidFill>
                <a:effectLst/>
                <a:uLnTx/>
                <a:uFillTx/>
                <a:latin typeface="Arial Unicode MS"/>
                <a:ea typeface="+mn-ea"/>
                <a:cs typeface="Arial Unicode MS"/>
              </a:rPr>
              <a:t>		 		</a:t>
            </a:r>
          </a:p>
        </p:txBody>
      </p:sp>
      <p:sp>
        <p:nvSpPr>
          <p:cNvPr id="6" name="Espace réservé du numéro de diapositive 5"/>
          <p:cNvSpPr>
            <a:spLocks noGrp="1"/>
          </p:cNvSpPr>
          <p:nvPr>
            <p:ph type="sldNum" sz="quarter" idx="4"/>
          </p:nvPr>
        </p:nvSpPr>
        <p:spPr>
          <a:xfrm>
            <a:off x="8699500" y="6546850"/>
            <a:ext cx="274320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29A727-5B0F-406F-A76C-7B93759A547D}" type="slidenum">
              <a:rPr kumimoji="0" lang="fr-CH" sz="1200" b="0" i="0" u="none" strike="noStrike" kern="1200" cap="none" spc="0" normalizeH="0" baseline="0" noProof="0" smtClean="0">
                <a:ln>
                  <a:noFill/>
                </a:ln>
                <a:solidFill>
                  <a:prstClr val="black">
                    <a:lumMod val="75000"/>
                    <a:lumOff val="2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fr-CH" sz="1200" b="0" i="0" u="none" strike="noStrike" kern="1200" cap="none" spc="0" normalizeH="0" baseline="0" noProof="0">
              <a:ln>
                <a:noFill/>
              </a:ln>
              <a:solidFill>
                <a:prstClr val="black">
                  <a:lumMod val="75000"/>
                  <a:lumOff val="25000"/>
                </a:prstClr>
              </a:solidFill>
              <a:effectLst/>
              <a:uLnTx/>
              <a:uFillTx/>
              <a:ea typeface="+mn-ea"/>
              <a:cs typeface="+mn-cs"/>
            </a:endParaRPr>
          </a:p>
        </p:txBody>
      </p:sp>
      <p:pic>
        <p:nvPicPr>
          <p:cNvPr id="8" name="Graphique 7">
            <a:extLst>
              <a:ext uri="{FF2B5EF4-FFF2-40B4-BE49-F238E27FC236}">
                <a16:creationId xmlns:a16="http://schemas.microsoft.com/office/drawing/2014/main" id="{2EA1AB9E-41E6-4D64-B76B-74B75D4AB975}"/>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4337166" y="6546379"/>
            <a:ext cx="3513600" cy="320400"/>
          </a:xfrm>
          <a:prstGeom prst="rect">
            <a:avLst/>
          </a:prstGeom>
        </p:spPr>
      </p:pic>
    </p:spTree>
    <p:extLst>
      <p:ext uri="{BB962C8B-B14F-4D97-AF65-F5344CB8AC3E}">
        <p14:creationId xmlns:p14="http://schemas.microsoft.com/office/powerpoint/2010/main" val="363940871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hdr="0" ftr="0" dt="0"/>
  <p:txStyles>
    <p:titleStyle>
      <a:lvl1pPr algn="l" defTabSz="914400" rtl="0" eaLnBrk="1" latinLnBrk="0" hangingPunct="1">
        <a:lnSpc>
          <a:spcPct val="90000"/>
        </a:lnSpc>
        <a:spcBef>
          <a:spcPct val="0"/>
        </a:spcBef>
        <a:buNone/>
        <a:defRPr sz="3200" b="1" kern="1200">
          <a:solidFill>
            <a:srgbClr val="006600"/>
          </a:solidFill>
          <a:latin typeface="Arial Unicode MS" panose="020B0604020202020204" pitchFamily="34" charset="-128"/>
          <a:ea typeface="Arial Unicode MS" panose="020B0604020202020204" pitchFamily="34" charset="-128"/>
          <a:cs typeface="Arial Unicode MS" panose="020B0604020202020204" pitchFamily="34"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PowerPoint_Slide.sl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17.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hyperlink" Target="https://www.energyagency.at/projekte-forschung/energie-klimapolitik/detail/artikel/klimaaktiv-dachmanagement.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u.impawatt.com/" TargetMode="External"/><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hyperlink" Target="https://ch.impawatt.co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fr.impawatt.com/" TargetMode="External"/><Relationship Id="rId7" Type="http://schemas.openxmlformats.org/officeDocument/2006/relationships/hyperlink" Target="https://eu.impawatt.com/" TargetMode="External"/><Relationship Id="rId2" Type="http://schemas.openxmlformats.org/officeDocument/2006/relationships/hyperlink" Target="https://de.impawatt.com/" TargetMode="External"/><Relationship Id="rId1" Type="http://schemas.openxmlformats.org/officeDocument/2006/relationships/slideLayout" Target="../slideLayouts/slideLayout17.xml"/><Relationship Id="rId6" Type="http://schemas.openxmlformats.org/officeDocument/2006/relationships/hyperlink" Target="https://fi.impawatt.com/" TargetMode="External"/><Relationship Id="rId5" Type="http://schemas.openxmlformats.org/officeDocument/2006/relationships/hyperlink" Target="https://ch.impawatt.com/" TargetMode="External"/><Relationship Id="rId4" Type="http://schemas.openxmlformats.org/officeDocument/2006/relationships/hyperlink" Target="https://it.impawatt.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www.energyagency.at/projekte-forschung/energie-klimapolitik/detail/artikel/klimaaktiv-dachmanagement.html"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energyagency.at/projekte-forschung/energie-klimapolitik/detail/artikel/klimaaktiv-dachmanagement.html" TargetMode="Externa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energyagency.at/projekte-forschung/energie-klimapolitik/detail/artikel/klimaaktiv-dachmanagement.html" TargetMode="Externa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www.energyagency.at/projekte-forschung/energie-klimapolitik/detail/artikel/klimaaktiv-dachmanagement.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energyagency.at/projekte-forschung/energie-klimapolitik/detail/artikel/klimaaktiv-dachmanagement.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6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www.menti.com/i7uo4baiii"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9.png"/><Relationship Id="rId7" Type="http://schemas.openxmlformats.org/officeDocument/2006/relationships/image" Target="../media/image10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6.svg"/><Relationship Id="rId4" Type="http://schemas.openxmlformats.org/officeDocument/2006/relationships/image" Target="../media/image10.sv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645920"/>
            <a:ext cx="9753600" cy="1119922"/>
          </a:xfrm>
        </p:spPr>
        <p:txBody>
          <a:bodyPr>
            <a:noAutofit/>
          </a:bodyPr>
          <a:lstStyle/>
          <a:p>
            <a:r>
              <a:rPr lang="fr-FR" sz="4800" dirty="0">
                <a:solidFill>
                  <a:schemeClr val="bg1">
                    <a:lumMod val="50000"/>
                  </a:schemeClr>
                </a:solidFill>
                <a:latin typeface="Arial Black" panose="020B0A04020102020204" pitchFamily="34" charset="0"/>
              </a:rPr>
              <a:t>IMPAWATT AND ESI Europe </a:t>
            </a:r>
          </a:p>
        </p:txBody>
      </p:sp>
      <p:sp>
        <p:nvSpPr>
          <p:cNvPr id="3" name="Sous-titre 2"/>
          <p:cNvSpPr>
            <a:spLocks noGrp="1"/>
          </p:cNvSpPr>
          <p:nvPr>
            <p:ph type="subTitle" idx="1"/>
          </p:nvPr>
        </p:nvSpPr>
        <p:spPr>
          <a:xfrm>
            <a:off x="3070860" y="3171240"/>
            <a:ext cx="6370320" cy="690562"/>
          </a:xfrm>
        </p:spPr>
        <p:txBody>
          <a:bodyPr>
            <a:noAutofit/>
          </a:bodyPr>
          <a:lstStyle/>
          <a:p>
            <a:r>
              <a:rPr lang="fr-FR" sz="3200" dirty="0" err="1">
                <a:latin typeface="Arial Rounded MT Bold" panose="020F0704030504030204" pitchFamily="34" charset="0"/>
              </a:rPr>
              <a:t>Presentation</a:t>
            </a:r>
            <a:r>
              <a:rPr lang="fr-FR" sz="3200" dirty="0">
                <a:latin typeface="Arial Rounded MT Bold" panose="020F0704030504030204" pitchFamily="34" charset="0"/>
              </a:rPr>
              <a:t> of the </a:t>
            </a:r>
            <a:r>
              <a:rPr lang="fr-FR" sz="3200" dirty="0" err="1">
                <a:latin typeface="Arial Rounded MT Bold" panose="020F0704030504030204" pitchFamily="34" charset="0"/>
              </a:rPr>
              <a:t>project</a:t>
            </a:r>
            <a:r>
              <a:rPr lang="fr-FR" sz="3200" dirty="0">
                <a:latin typeface="Arial Rounded MT Bold" panose="020F0704030504030204" pitchFamily="34" charset="0"/>
              </a:rPr>
              <a:t> and the </a:t>
            </a:r>
            <a:r>
              <a:rPr lang="fr-FR" sz="3200" dirty="0" err="1">
                <a:latin typeface="Arial Rounded MT Bold" panose="020F0704030504030204" pitchFamily="34" charset="0"/>
              </a:rPr>
              <a:t>results</a:t>
            </a:r>
            <a:endParaRPr lang="fr-FR" sz="3200" dirty="0">
              <a:latin typeface="Arial Rounded MT Bold" panose="020F0704030504030204" pitchFamily="34" charset="0"/>
            </a:endParaRPr>
          </a:p>
        </p:txBody>
      </p:sp>
      <p:sp>
        <p:nvSpPr>
          <p:cNvPr id="6" name="Rectangle 5"/>
          <p:cNvSpPr/>
          <p:nvPr/>
        </p:nvSpPr>
        <p:spPr>
          <a:xfrm>
            <a:off x="1844040" y="4267200"/>
            <a:ext cx="8823960" cy="156972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7" name="ZoneTexte 6"/>
          <p:cNvSpPr txBox="1"/>
          <p:nvPr/>
        </p:nvSpPr>
        <p:spPr>
          <a:xfrm>
            <a:off x="4953000" y="4537650"/>
            <a:ext cx="2316480" cy="400110"/>
          </a:xfrm>
          <a:prstGeom prst="rect">
            <a:avLst/>
          </a:prstGeom>
          <a:noFill/>
        </p:spPr>
        <p:txBody>
          <a:bodyPr wrap="square" rtlCol="0">
            <a:spAutoFit/>
          </a:bodyPr>
          <a:lstStyle/>
          <a:p>
            <a:pPr algn="ctr"/>
            <a:r>
              <a:rPr lang="fr-FR" sz="2000" dirty="0">
                <a:latin typeface="Arial Rounded MT Bold" panose="020F0704030504030204" pitchFamily="34" charset="0"/>
              </a:rPr>
              <a:t>March 9, 2021</a:t>
            </a:r>
          </a:p>
        </p:txBody>
      </p:sp>
    </p:spTree>
    <p:extLst>
      <p:ext uri="{BB962C8B-B14F-4D97-AF65-F5344CB8AC3E}">
        <p14:creationId xmlns:p14="http://schemas.microsoft.com/office/powerpoint/2010/main" val="3835341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3A350-DE1A-4452-9F1D-A3A17939D53F}"/>
              </a:ext>
            </a:extLst>
          </p:cNvPr>
          <p:cNvSpPr>
            <a:spLocks noGrp="1"/>
          </p:cNvSpPr>
          <p:nvPr>
            <p:ph type="title"/>
          </p:nvPr>
        </p:nvSpPr>
        <p:spPr/>
        <p:txBody>
          <a:bodyPr/>
          <a:lstStyle/>
          <a:p>
            <a:r>
              <a:rPr lang="fr-CH" dirty="0"/>
              <a:t>Platform architecture</a:t>
            </a:r>
          </a:p>
        </p:txBody>
      </p:sp>
      <p:sp>
        <p:nvSpPr>
          <p:cNvPr id="5" name="Rectangle 4">
            <a:extLst>
              <a:ext uri="{FF2B5EF4-FFF2-40B4-BE49-F238E27FC236}">
                <a16:creationId xmlns:a16="http://schemas.microsoft.com/office/drawing/2014/main" id="{C8E317F6-D729-4862-B8E3-6B5D468CB72D}"/>
              </a:ext>
            </a:extLst>
          </p:cNvPr>
          <p:cNvSpPr/>
          <p:nvPr/>
        </p:nvSpPr>
        <p:spPr>
          <a:xfrm>
            <a:off x="4597821" y="822960"/>
            <a:ext cx="5720696" cy="4146978"/>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dirty="0">
                <a:solidFill>
                  <a:schemeClr val="tx1"/>
                </a:solidFill>
                <a:latin typeface="FontAwesome" pitchFamily="2" charset="0"/>
              </a:rPr>
              <a:t> </a:t>
            </a:r>
            <a:r>
              <a:rPr lang="fr-CH" b="1" dirty="0" err="1">
                <a:solidFill>
                  <a:schemeClr val="dk1"/>
                </a:solidFill>
              </a:rPr>
              <a:t>Resources</a:t>
            </a:r>
            <a:endParaRPr lang="fr-CH" b="1" dirty="0">
              <a:solidFill>
                <a:schemeClr val="dk1"/>
              </a:solidFill>
            </a:endParaRPr>
          </a:p>
        </p:txBody>
      </p:sp>
      <p:sp>
        <p:nvSpPr>
          <p:cNvPr id="6" name="Rectangle 5">
            <a:extLst>
              <a:ext uri="{FF2B5EF4-FFF2-40B4-BE49-F238E27FC236}">
                <a16:creationId xmlns:a16="http://schemas.microsoft.com/office/drawing/2014/main" id="{086C03CF-19FB-4A86-843A-BE7C7AD268F4}"/>
              </a:ext>
            </a:extLst>
          </p:cNvPr>
          <p:cNvSpPr/>
          <p:nvPr/>
        </p:nvSpPr>
        <p:spPr>
          <a:xfrm>
            <a:off x="88892" y="1155702"/>
            <a:ext cx="3037547" cy="501147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lang="fr-FR" sz="2400" dirty="0">
                <a:latin typeface="FontAwesome" pitchFamily="2" charset="0"/>
              </a:rPr>
              <a:t></a:t>
            </a:r>
            <a:r>
              <a:rPr lang="fr-FR" dirty="0">
                <a:latin typeface="FontAwesome" pitchFamily="2" charset="0"/>
              </a:rPr>
              <a:t> </a:t>
            </a:r>
            <a:r>
              <a:rPr lang="fr-CH" b="1" dirty="0"/>
              <a:t>User </a:t>
            </a:r>
            <a:r>
              <a:rPr lang="fr-CH" b="1" dirty="0" err="1"/>
              <a:t>restricted</a:t>
            </a:r>
            <a:r>
              <a:rPr lang="fr-CH" b="1" dirty="0"/>
              <a:t> area</a:t>
            </a:r>
            <a:endParaRPr lang="fr-CH" sz="1400" dirty="0"/>
          </a:p>
          <a:p>
            <a:endParaRPr lang="fr-CH" sz="1400" dirty="0"/>
          </a:p>
          <a:p>
            <a:endParaRPr lang="fr-CH" sz="1400" dirty="0"/>
          </a:p>
          <a:p>
            <a:endParaRPr lang="fr-CH" sz="1400" dirty="0"/>
          </a:p>
          <a:p>
            <a:endParaRPr lang="fr-CH" sz="1400" dirty="0"/>
          </a:p>
          <a:p>
            <a:endParaRPr lang="fr-CH" sz="1400" dirty="0"/>
          </a:p>
          <a:p>
            <a:endParaRPr lang="fr-CH" sz="1400" b="1" dirty="0"/>
          </a:p>
          <a:p>
            <a:endParaRPr lang="fr-CH" sz="1400" b="1" dirty="0"/>
          </a:p>
          <a:p>
            <a:endParaRPr lang="fr-CH" sz="1400" b="1" dirty="0"/>
          </a:p>
          <a:p>
            <a:endParaRPr lang="fr-CH" sz="1400" b="1" dirty="0"/>
          </a:p>
          <a:p>
            <a:endParaRPr lang="fr-CH" sz="1400" b="1" dirty="0"/>
          </a:p>
          <a:p>
            <a:endParaRPr lang="fr-CH" sz="1400" b="1" dirty="0"/>
          </a:p>
          <a:p>
            <a:endParaRPr lang="fr-CH" sz="1100" dirty="0"/>
          </a:p>
        </p:txBody>
      </p:sp>
      <p:sp>
        <p:nvSpPr>
          <p:cNvPr id="7" name="Rectangle 6">
            <a:extLst>
              <a:ext uri="{FF2B5EF4-FFF2-40B4-BE49-F238E27FC236}">
                <a16:creationId xmlns:a16="http://schemas.microsoft.com/office/drawing/2014/main" id="{4A9592AA-8F4F-48B2-B0C2-974E5936F5FC}"/>
              </a:ext>
            </a:extLst>
          </p:cNvPr>
          <p:cNvSpPr/>
          <p:nvPr/>
        </p:nvSpPr>
        <p:spPr>
          <a:xfrm>
            <a:off x="258375" y="2478428"/>
            <a:ext cx="2504998" cy="4762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400" dirty="0">
                <a:latin typeface="FontAwesome" pitchFamily="2" charset="0"/>
              </a:rPr>
              <a:t> </a:t>
            </a:r>
            <a:r>
              <a:rPr lang="fr-CH" sz="1400" dirty="0" err="1"/>
              <a:t>Company</a:t>
            </a:r>
            <a:r>
              <a:rPr lang="fr-CH" sz="1400" dirty="0"/>
              <a:t>/Site</a:t>
            </a:r>
          </a:p>
        </p:txBody>
      </p:sp>
      <p:sp>
        <p:nvSpPr>
          <p:cNvPr id="8" name="Rectangle 7">
            <a:extLst>
              <a:ext uri="{FF2B5EF4-FFF2-40B4-BE49-F238E27FC236}">
                <a16:creationId xmlns:a16="http://schemas.microsoft.com/office/drawing/2014/main" id="{560BA3F5-5D97-4F75-A3FF-BE0CAB1039B4}"/>
              </a:ext>
            </a:extLst>
          </p:cNvPr>
          <p:cNvSpPr/>
          <p:nvPr/>
        </p:nvSpPr>
        <p:spPr>
          <a:xfrm>
            <a:off x="258375" y="2954694"/>
            <a:ext cx="2504999" cy="1196093"/>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108000" indent="-108000">
              <a:buFont typeface="Arial" panose="020B0604020202020204" pitchFamily="34" charset="0"/>
              <a:buChar char="•"/>
            </a:pPr>
            <a:r>
              <a:rPr lang="fr-CH" sz="1100" dirty="0"/>
              <a:t>Country and </a:t>
            </a:r>
            <a:r>
              <a:rPr lang="fr-CH" sz="1100" dirty="0" err="1"/>
              <a:t>Sector</a:t>
            </a:r>
            <a:endParaRPr lang="fr-CH" sz="1100" dirty="0"/>
          </a:p>
          <a:p>
            <a:pPr marL="108000" indent="-108000">
              <a:buFont typeface="Arial" panose="020B0604020202020204" pitchFamily="34" charset="0"/>
              <a:buChar char="•"/>
            </a:pPr>
            <a:r>
              <a:rPr lang="fr-CH" sz="1100" dirty="0"/>
              <a:t># </a:t>
            </a:r>
            <a:r>
              <a:rPr lang="fr-CH" sz="1100" dirty="0" err="1"/>
              <a:t>employees</a:t>
            </a:r>
            <a:r>
              <a:rPr lang="fr-CH" sz="1100" dirty="0"/>
              <a:t> </a:t>
            </a:r>
          </a:p>
          <a:p>
            <a:pPr marL="108000" indent="-108000">
              <a:buFont typeface="Arial" panose="020B0604020202020204" pitchFamily="34" charset="0"/>
              <a:buChar char="•"/>
            </a:pPr>
            <a:r>
              <a:rPr lang="fr-CH" sz="1100" dirty="0" err="1"/>
              <a:t>Energy</a:t>
            </a:r>
            <a:r>
              <a:rPr lang="fr-CH" sz="1100" dirty="0"/>
              <a:t> </a:t>
            </a:r>
            <a:r>
              <a:rPr lang="fr-CH" sz="1100" dirty="0" err="1"/>
              <a:t>reference</a:t>
            </a:r>
            <a:r>
              <a:rPr lang="fr-CH" sz="1100" dirty="0"/>
              <a:t> area</a:t>
            </a:r>
          </a:p>
          <a:p>
            <a:pPr marL="108000" indent="-108000">
              <a:buFont typeface="Arial" panose="020B0604020202020204" pitchFamily="34" charset="0"/>
              <a:buChar char="•"/>
            </a:pPr>
            <a:r>
              <a:rPr lang="fr-CH" sz="1100" dirty="0"/>
              <a:t>Building </a:t>
            </a:r>
            <a:r>
              <a:rPr lang="fr-CH" sz="1100" dirty="0" err="1"/>
              <a:t>age</a:t>
            </a:r>
            <a:endParaRPr lang="fr-CH" sz="1100" dirty="0"/>
          </a:p>
          <a:p>
            <a:pPr marL="108000" indent="-108000">
              <a:buFont typeface="Arial" panose="020B0604020202020204" pitchFamily="34" charset="0"/>
              <a:buChar char="•"/>
            </a:pPr>
            <a:r>
              <a:rPr lang="fr-CH" sz="1100" dirty="0"/>
              <a:t>Main Equipment (Compressed air, Vacuum, CVS,….)</a:t>
            </a:r>
            <a:endParaRPr lang="fr-CH" sz="1000" dirty="0"/>
          </a:p>
        </p:txBody>
      </p:sp>
      <p:sp>
        <p:nvSpPr>
          <p:cNvPr id="9" name="Rectangle 8">
            <a:extLst>
              <a:ext uri="{FF2B5EF4-FFF2-40B4-BE49-F238E27FC236}">
                <a16:creationId xmlns:a16="http://schemas.microsoft.com/office/drawing/2014/main" id="{803E74F1-C9E4-4741-8A83-1ACBB056EA8A}"/>
              </a:ext>
            </a:extLst>
          </p:cNvPr>
          <p:cNvSpPr/>
          <p:nvPr/>
        </p:nvSpPr>
        <p:spPr>
          <a:xfrm>
            <a:off x="258375" y="1845818"/>
            <a:ext cx="2504999" cy="2907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400" dirty="0">
                <a:latin typeface="FontAwesome" pitchFamily="2" charset="0"/>
              </a:rPr>
              <a:t></a:t>
            </a:r>
            <a:r>
              <a:rPr lang="fr-FR" sz="1400" i="1" dirty="0"/>
              <a:t>  </a:t>
            </a:r>
            <a:r>
              <a:rPr lang="fr-CH" sz="1400" dirty="0"/>
              <a:t>User</a:t>
            </a:r>
          </a:p>
        </p:txBody>
      </p:sp>
      <p:sp>
        <p:nvSpPr>
          <p:cNvPr id="10" name="Rectangle 9">
            <a:extLst>
              <a:ext uri="{FF2B5EF4-FFF2-40B4-BE49-F238E27FC236}">
                <a16:creationId xmlns:a16="http://schemas.microsoft.com/office/drawing/2014/main" id="{04B1106D-8666-48E3-BA83-29E22BFB424D}"/>
              </a:ext>
            </a:extLst>
          </p:cNvPr>
          <p:cNvSpPr/>
          <p:nvPr/>
        </p:nvSpPr>
        <p:spPr>
          <a:xfrm>
            <a:off x="258376" y="2145203"/>
            <a:ext cx="2504998" cy="229526"/>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fr-CH" sz="1100" dirty="0" err="1"/>
              <a:t>Role</a:t>
            </a:r>
            <a:endParaRPr lang="fr-CH" sz="1100" dirty="0"/>
          </a:p>
        </p:txBody>
      </p:sp>
      <p:sp>
        <p:nvSpPr>
          <p:cNvPr id="11" name="Flèche : droite 10">
            <a:extLst>
              <a:ext uri="{FF2B5EF4-FFF2-40B4-BE49-F238E27FC236}">
                <a16:creationId xmlns:a16="http://schemas.microsoft.com/office/drawing/2014/main" id="{090FDD8D-1E05-4C3B-B7FA-CE638A0F79F4}"/>
              </a:ext>
            </a:extLst>
          </p:cNvPr>
          <p:cNvSpPr/>
          <p:nvPr/>
        </p:nvSpPr>
        <p:spPr>
          <a:xfrm>
            <a:off x="3153548" y="2836379"/>
            <a:ext cx="1380072" cy="1498745"/>
          </a:xfrm>
          <a:prstGeom prst="rightArrow">
            <a:avLst>
              <a:gd name="adj1" fmla="val 100000"/>
              <a:gd name="adj2" fmla="val 17805"/>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fr-CH" sz="1100" dirty="0" err="1"/>
              <a:t>Tailored</a:t>
            </a:r>
            <a:r>
              <a:rPr lang="fr-CH" sz="1100" dirty="0"/>
              <a:t> content </a:t>
            </a:r>
          </a:p>
        </p:txBody>
      </p:sp>
      <p:sp>
        <p:nvSpPr>
          <p:cNvPr id="12" name="Rectangle 11">
            <a:extLst>
              <a:ext uri="{FF2B5EF4-FFF2-40B4-BE49-F238E27FC236}">
                <a16:creationId xmlns:a16="http://schemas.microsoft.com/office/drawing/2014/main" id="{DCB9F274-F931-432A-A9EA-7A5C47FCC89A}"/>
              </a:ext>
            </a:extLst>
          </p:cNvPr>
          <p:cNvSpPr/>
          <p:nvPr/>
        </p:nvSpPr>
        <p:spPr>
          <a:xfrm>
            <a:off x="4646287" y="1362424"/>
            <a:ext cx="2294026" cy="3249493"/>
          </a:xfrm>
          <a:prstGeom prst="rect">
            <a:avLst/>
          </a:prstGeom>
          <a:solidFill>
            <a:schemeClr val="bg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r>
              <a:rPr lang="fr-FR" sz="2400" dirty="0">
                <a:latin typeface="FontAwesome" pitchFamily="2" charset="0"/>
              </a:rPr>
              <a:t></a:t>
            </a:r>
            <a:r>
              <a:rPr lang="fr-FR" sz="2400" dirty="0">
                <a:solidFill>
                  <a:schemeClr val="tx1"/>
                </a:solidFill>
                <a:latin typeface="FontAwesome" pitchFamily="2" charset="0"/>
              </a:rPr>
              <a:t></a:t>
            </a:r>
            <a:r>
              <a:rPr lang="fr-FR" sz="1600" dirty="0">
                <a:solidFill>
                  <a:schemeClr val="tx1"/>
                </a:solidFill>
              </a:rPr>
              <a:t> </a:t>
            </a:r>
            <a:r>
              <a:rPr lang="fr-FR" sz="1600" b="1" dirty="0" err="1">
                <a:solidFill>
                  <a:schemeClr val="tx1"/>
                </a:solidFill>
              </a:rPr>
              <a:t>Teaching</a:t>
            </a:r>
            <a:r>
              <a:rPr lang="fr-FR" sz="1600" dirty="0">
                <a:solidFill>
                  <a:schemeClr val="tx1"/>
                </a:solidFill>
              </a:rPr>
              <a:t> </a:t>
            </a:r>
            <a:r>
              <a:rPr lang="fr-CH" sz="1600" b="1" dirty="0">
                <a:solidFill>
                  <a:schemeClr val="tx1"/>
                </a:solidFill>
              </a:rPr>
              <a:t>and informations</a:t>
            </a:r>
            <a:endParaRPr lang="fr-CH" sz="2400" b="1" dirty="0">
              <a:solidFill>
                <a:schemeClr val="tx1"/>
              </a:solidFill>
              <a:latin typeface="FontAwesome" pitchFamily="2" charset="0"/>
            </a:endParaRPr>
          </a:p>
          <a:p>
            <a:endParaRPr lang="fr-CH" sz="1400" dirty="0">
              <a:latin typeface="FontAwesome" pitchFamily="2" charset="0"/>
            </a:endParaRPr>
          </a:p>
          <a:p>
            <a:endParaRPr lang="fr-CH" sz="1400" dirty="0"/>
          </a:p>
          <a:p>
            <a:endParaRPr lang="fr-CH" sz="1400" dirty="0"/>
          </a:p>
          <a:p>
            <a:endParaRPr lang="fr-CH" sz="1400" dirty="0"/>
          </a:p>
          <a:p>
            <a:endParaRPr lang="fr-CH" sz="1400" dirty="0"/>
          </a:p>
          <a:p>
            <a:endParaRPr lang="fr-CH" sz="1400" dirty="0"/>
          </a:p>
          <a:p>
            <a:endParaRPr lang="fr-CH" sz="1400" dirty="0"/>
          </a:p>
          <a:p>
            <a:pPr marL="630238" indent="-630238"/>
            <a:endParaRPr lang="fr-FR" sz="200" dirty="0">
              <a:latin typeface="FontAwesome" pitchFamily="2" charset="0"/>
            </a:endParaRPr>
          </a:p>
          <a:p>
            <a:pPr marL="630238" indent="-630238"/>
            <a:r>
              <a:rPr lang="fr-FR" sz="1400" dirty="0">
                <a:latin typeface="FontAwesome" pitchFamily="2" charset="0"/>
              </a:rPr>
              <a:t></a:t>
            </a:r>
            <a:r>
              <a:rPr lang="fr-FR" sz="1400" i="1" dirty="0"/>
              <a:t> </a:t>
            </a:r>
            <a:r>
              <a:rPr lang="fr-FR" sz="1400" dirty="0">
                <a:latin typeface="FontAwesome" pitchFamily="2" charset="0"/>
              </a:rPr>
              <a:t></a:t>
            </a:r>
            <a:r>
              <a:rPr lang="fr-FR" sz="1400" dirty="0"/>
              <a:t> 	</a:t>
            </a:r>
            <a:r>
              <a:rPr lang="fr-FR" sz="1200" dirty="0" err="1"/>
              <a:t>Knowledge</a:t>
            </a:r>
            <a:r>
              <a:rPr lang="fr-FR" sz="1200" dirty="0"/>
              <a:t> tests</a:t>
            </a:r>
            <a:endParaRPr lang="fr-CH" sz="1400" dirty="0">
              <a:latin typeface="FontAwesome" pitchFamily="2" charset="0"/>
            </a:endParaRPr>
          </a:p>
          <a:p>
            <a:pPr marL="630238" indent="-630238"/>
            <a:r>
              <a:rPr lang="fr-FR" sz="1400" dirty="0">
                <a:solidFill>
                  <a:schemeClr val="tx1"/>
                </a:solidFill>
                <a:latin typeface="FontAwesome" pitchFamily="2" charset="0"/>
              </a:rPr>
              <a:t> 	</a:t>
            </a:r>
            <a:r>
              <a:rPr lang="fr-CH" sz="1200" dirty="0">
                <a:solidFill>
                  <a:schemeClr val="tx1"/>
                </a:solidFill>
              </a:rPr>
              <a:t>Content </a:t>
            </a:r>
            <a:r>
              <a:rPr lang="fr-CH" sz="1200" dirty="0" err="1">
                <a:solidFill>
                  <a:schemeClr val="tx1"/>
                </a:solidFill>
              </a:rPr>
              <a:t>is</a:t>
            </a:r>
            <a:r>
              <a:rPr lang="fr-CH" sz="1200" dirty="0">
                <a:solidFill>
                  <a:schemeClr val="tx1"/>
                </a:solidFill>
              </a:rPr>
              <a:t> </a:t>
            </a:r>
            <a:r>
              <a:rPr lang="fr-CH" sz="1200" dirty="0" err="1">
                <a:solidFill>
                  <a:schemeClr val="tx1"/>
                </a:solidFill>
              </a:rPr>
              <a:t>classed</a:t>
            </a:r>
            <a:r>
              <a:rPr lang="fr-CH" sz="1200" dirty="0">
                <a:solidFill>
                  <a:schemeClr val="tx1"/>
                </a:solidFill>
              </a:rPr>
              <a:t> and </a:t>
            </a:r>
            <a:r>
              <a:rPr lang="fr-CH" sz="1200" dirty="0" err="1">
                <a:solidFill>
                  <a:schemeClr val="tx1"/>
                </a:solidFill>
              </a:rPr>
              <a:t>can</a:t>
            </a:r>
            <a:r>
              <a:rPr lang="fr-CH" sz="1200" dirty="0">
                <a:solidFill>
                  <a:schemeClr val="tx1"/>
                </a:solidFill>
              </a:rPr>
              <a:t> </a:t>
            </a:r>
            <a:r>
              <a:rPr lang="fr-CH" sz="1200" dirty="0" err="1">
                <a:solidFill>
                  <a:schemeClr val="tx1"/>
                </a:solidFill>
              </a:rPr>
              <a:t>be</a:t>
            </a:r>
            <a:r>
              <a:rPr lang="fr-CH" sz="1200" dirty="0">
                <a:solidFill>
                  <a:schemeClr val="tx1"/>
                </a:solidFill>
              </a:rPr>
              <a:t> </a:t>
            </a:r>
            <a:r>
              <a:rPr lang="fr-CH" sz="1200" dirty="0" err="1">
                <a:solidFill>
                  <a:schemeClr val="tx1"/>
                </a:solidFill>
              </a:rPr>
              <a:t>filtered</a:t>
            </a:r>
            <a:endParaRPr lang="fr-CH" sz="1200" dirty="0">
              <a:solidFill>
                <a:schemeClr val="tx1"/>
              </a:solidFill>
            </a:endParaRPr>
          </a:p>
          <a:p>
            <a:endParaRPr lang="fr-CH" sz="1400" dirty="0"/>
          </a:p>
          <a:p>
            <a:r>
              <a:rPr lang="fr-CH" sz="1400" dirty="0"/>
              <a:t>                                                                              </a:t>
            </a:r>
          </a:p>
          <a:p>
            <a:endParaRPr lang="fr-CH" sz="1400" dirty="0"/>
          </a:p>
          <a:p>
            <a:endParaRPr lang="fr-CH" sz="1400" dirty="0"/>
          </a:p>
        </p:txBody>
      </p:sp>
      <p:pic>
        <p:nvPicPr>
          <p:cNvPr id="13" name="Image 12">
            <a:extLst>
              <a:ext uri="{FF2B5EF4-FFF2-40B4-BE49-F238E27FC236}">
                <a16:creationId xmlns:a16="http://schemas.microsoft.com/office/drawing/2014/main" id="{2143CA1A-BC3A-4D7A-87D1-DEAA0969E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1906" y="2357776"/>
            <a:ext cx="406174" cy="401520"/>
          </a:xfrm>
          <a:prstGeom prst="rect">
            <a:avLst/>
          </a:prstGeom>
        </p:spPr>
      </p:pic>
      <p:pic>
        <p:nvPicPr>
          <p:cNvPr id="14" name="Image 13">
            <a:extLst>
              <a:ext uri="{FF2B5EF4-FFF2-40B4-BE49-F238E27FC236}">
                <a16:creationId xmlns:a16="http://schemas.microsoft.com/office/drawing/2014/main" id="{A335C549-9582-4A91-898E-88CBA595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450" y="4248454"/>
            <a:ext cx="275721" cy="272562"/>
          </a:xfrm>
          <a:prstGeom prst="rect">
            <a:avLst/>
          </a:prstGeom>
        </p:spPr>
      </p:pic>
      <p:sp>
        <p:nvSpPr>
          <p:cNvPr id="15" name="ZoneTexte 14">
            <a:extLst>
              <a:ext uri="{FF2B5EF4-FFF2-40B4-BE49-F238E27FC236}">
                <a16:creationId xmlns:a16="http://schemas.microsoft.com/office/drawing/2014/main" id="{0FD79616-62EB-41A7-8254-4BB13AD9AB81}"/>
              </a:ext>
            </a:extLst>
          </p:cNvPr>
          <p:cNvSpPr txBox="1"/>
          <p:nvPr/>
        </p:nvSpPr>
        <p:spPr>
          <a:xfrm>
            <a:off x="5155304" y="2314224"/>
            <a:ext cx="1379070" cy="461665"/>
          </a:xfrm>
          <a:prstGeom prst="rect">
            <a:avLst/>
          </a:prstGeom>
          <a:noFill/>
        </p:spPr>
        <p:txBody>
          <a:bodyPr wrap="square" rtlCol="0">
            <a:spAutoFit/>
          </a:bodyPr>
          <a:lstStyle/>
          <a:p>
            <a:r>
              <a:rPr lang="fr-CH" sz="1200" dirty="0"/>
              <a:t>White </a:t>
            </a:r>
            <a:r>
              <a:rPr lang="fr-CH" sz="1200" dirty="0" err="1"/>
              <a:t>labelled</a:t>
            </a:r>
            <a:r>
              <a:rPr lang="fr-CH" sz="1200" dirty="0"/>
              <a:t> </a:t>
            </a:r>
          </a:p>
          <a:p>
            <a:r>
              <a:rPr lang="fr-CH" sz="1200" dirty="0" err="1"/>
              <a:t>presentations</a:t>
            </a:r>
            <a:endParaRPr lang="fr-CH" sz="1200" dirty="0"/>
          </a:p>
        </p:txBody>
      </p:sp>
      <p:pic>
        <p:nvPicPr>
          <p:cNvPr id="16" name="Image 15">
            <a:extLst>
              <a:ext uri="{FF2B5EF4-FFF2-40B4-BE49-F238E27FC236}">
                <a16:creationId xmlns:a16="http://schemas.microsoft.com/office/drawing/2014/main" id="{ECD20CC2-CEB6-4F1D-8E6D-D567A4B625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3973" y="2751680"/>
            <a:ext cx="438192" cy="433171"/>
          </a:xfrm>
          <a:prstGeom prst="rect">
            <a:avLst/>
          </a:prstGeom>
        </p:spPr>
      </p:pic>
      <p:pic>
        <p:nvPicPr>
          <p:cNvPr id="17" name="Image 16">
            <a:extLst>
              <a:ext uri="{FF2B5EF4-FFF2-40B4-BE49-F238E27FC236}">
                <a16:creationId xmlns:a16="http://schemas.microsoft.com/office/drawing/2014/main" id="{1A7FDF1F-EE98-47D4-952F-326AFB4F4C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9776" y="3178806"/>
            <a:ext cx="341627" cy="337713"/>
          </a:xfrm>
          <a:prstGeom prst="rect">
            <a:avLst/>
          </a:prstGeom>
        </p:spPr>
      </p:pic>
      <p:pic>
        <p:nvPicPr>
          <p:cNvPr id="18" name="Image 17">
            <a:extLst>
              <a:ext uri="{FF2B5EF4-FFF2-40B4-BE49-F238E27FC236}">
                <a16:creationId xmlns:a16="http://schemas.microsoft.com/office/drawing/2014/main" id="{3C47EAC6-D7F3-41B4-9606-5BA7941935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6866" y="2827015"/>
            <a:ext cx="247990" cy="207467"/>
          </a:xfrm>
          <a:prstGeom prst="rect">
            <a:avLst/>
          </a:prstGeom>
        </p:spPr>
      </p:pic>
      <p:sp>
        <p:nvSpPr>
          <p:cNvPr id="19" name="ZoneTexte 18">
            <a:extLst>
              <a:ext uri="{FF2B5EF4-FFF2-40B4-BE49-F238E27FC236}">
                <a16:creationId xmlns:a16="http://schemas.microsoft.com/office/drawing/2014/main" id="{8C087DD1-BFF9-4985-8DC5-D48DBFE499A3}"/>
              </a:ext>
            </a:extLst>
          </p:cNvPr>
          <p:cNvSpPr txBox="1"/>
          <p:nvPr/>
        </p:nvSpPr>
        <p:spPr>
          <a:xfrm>
            <a:off x="5155388" y="2809708"/>
            <a:ext cx="1166118" cy="276999"/>
          </a:xfrm>
          <a:prstGeom prst="rect">
            <a:avLst/>
          </a:prstGeom>
          <a:noFill/>
        </p:spPr>
        <p:txBody>
          <a:bodyPr wrap="square" rtlCol="0">
            <a:spAutoFit/>
          </a:bodyPr>
          <a:lstStyle/>
          <a:p>
            <a:r>
              <a:rPr lang="fr-CH" sz="1200" dirty="0"/>
              <a:t>Webinars</a:t>
            </a:r>
          </a:p>
        </p:txBody>
      </p:sp>
      <p:sp>
        <p:nvSpPr>
          <p:cNvPr id="20" name="ZoneTexte 19">
            <a:extLst>
              <a:ext uri="{FF2B5EF4-FFF2-40B4-BE49-F238E27FC236}">
                <a16:creationId xmlns:a16="http://schemas.microsoft.com/office/drawing/2014/main" id="{4D338FA4-5161-46C0-B7CA-5F4EF8994BF7}"/>
              </a:ext>
            </a:extLst>
          </p:cNvPr>
          <p:cNvSpPr txBox="1"/>
          <p:nvPr/>
        </p:nvSpPr>
        <p:spPr>
          <a:xfrm>
            <a:off x="5145731" y="3188567"/>
            <a:ext cx="1017981" cy="276999"/>
          </a:xfrm>
          <a:prstGeom prst="rect">
            <a:avLst/>
          </a:prstGeom>
          <a:noFill/>
        </p:spPr>
        <p:txBody>
          <a:bodyPr wrap="square" rtlCol="0">
            <a:spAutoFit/>
          </a:bodyPr>
          <a:lstStyle/>
          <a:p>
            <a:r>
              <a:rPr lang="fr-CH" sz="1200" dirty="0" err="1"/>
              <a:t>Factsheets</a:t>
            </a:r>
            <a:endParaRPr lang="fr-CH" sz="1200" dirty="0"/>
          </a:p>
        </p:txBody>
      </p:sp>
      <p:sp>
        <p:nvSpPr>
          <p:cNvPr id="21" name="ZoneTexte 20">
            <a:extLst>
              <a:ext uri="{FF2B5EF4-FFF2-40B4-BE49-F238E27FC236}">
                <a16:creationId xmlns:a16="http://schemas.microsoft.com/office/drawing/2014/main" id="{E5468EA0-F28B-4A18-A70F-ABCEDBC2BEDA}"/>
              </a:ext>
            </a:extLst>
          </p:cNvPr>
          <p:cNvSpPr txBox="1"/>
          <p:nvPr/>
        </p:nvSpPr>
        <p:spPr>
          <a:xfrm>
            <a:off x="5372499" y="4233350"/>
            <a:ext cx="1199321" cy="276999"/>
          </a:xfrm>
          <a:prstGeom prst="rect">
            <a:avLst/>
          </a:prstGeom>
          <a:noFill/>
        </p:spPr>
        <p:txBody>
          <a:bodyPr wrap="square" rtlCol="0">
            <a:spAutoFit/>
          </a:bodyPr>
          <a:lstStyle/>
          <a:p>
            <a:r>
              <a:rPr lang="fr-CH" sz="1200" dirty="0" err="1"/>
              <a:t>Testimonials</a:t>
            </a:r>
            <a:endParaRPr lang="fr-CH" sz="1200" dirty="0"/>
          </a:p>
        </p:txBody>
      </p:sp>
      <p:grpSp>
        <p:nvGrpSpPr>
          <p:cNvPr id="22" name="Groupe 21">
            <a:extLst>
              <a:ext uri="{FF2B5EF4-FFF2-40B4-BE49-F238E27FC236}">
                <a16:creationId xmlns:a16="http://schemas.microsoft.com/office/drawing/2014/main" id="{9E26C219-C5BC-4C03-BA65-9C074D7DC7E3}"/>
              </a:ext>
            </a:extLst>
          </p:cNvPr>
          <p:cNvGrpSpPr/>
          <p:nvPr/>
        </p:nvGrpSpPr>
        <p:grpSpPr>
          <a:xfrm>
            <a:off x="6925148" y="954880"/>
            <a:ext cx="2606734" cy="3645966"/>
            <a:chOff x="6940542" y="637588"/>
            <a:chExt cx="3002244" cy="4213093"/>
          </a:xfrm>
        </p:grpSpPr>
        <p:sp>
          <p:nvSpPr>
            <p:cNvPr id="29" name="Rectangle 28">
              <a:extLst>
                <a:ext uri="{FF2B5EF4-FFF2-40B4-BE49-F238E27FC236}">
                  <a16:creationId xmlns:a16="http://schemas.microsoft.com/office/drawing/2014/main" id="{1DDB5510-AED6-44BA-95BF-BE04ED1620C2}"/>
                </a:ext>
              </a:extLst>
            </p:cNvPr>
            <p:cNvSpPr/>
            <p:nvPr/>
          </p:nvSpPr>
          <p:spPr>
            <a:xfrm>
              <a:off x="6940542" y="637588"/>
              <a:ext cx="3002244" cy="4213093"/>
            </a:xfrm>
            <a:prstGeom prst="rect">
              <a:avLst/>
            </a:prstGeom>
            <a:solidFill>
              <a:schemeClr val="bg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r>
                <a:rPr lang="fr-FR" sz="2000" dirty="0">
                  <a:latin typeface="FontAwesome" pitchFamily="2" charset="0"/>
                </a:rPr>
                <a:t></a:t>
              </a:r>
              <a:r>
                <a:rPr lang="fr-FR" sz="1600" dirty="0">
                  <a:solidFill>
                    <a:schemeClr val="tx1"/>
                  </a:solidFill>
                </a:rPr>
                <a:t> </a:t>
              </a:r>
              <a:r>
                <a:rPr lang="fr-CH" sz="1600" b="1" dirty="0">
                  <a:solidFill>
                    <a:schemeClr val="tx1"/>
                  </a:solidFill>
                </a:rPr>
                <a:t>Tools</a:t>
              </a:r>
              <a:endParaRPr lang="fr-CH" sz="2400" b="1" dirty="0">
                <a:solidFill>
                  <a:schemeClr val="tx1"/>
                </a:solidFill>
                <a:latin typeface="FontAwesome" pitchFamily="2" charset="0"/>
              </a:endParaRPr>
            </a:p>
            <a:p>
              <a:endParaRPr lang="fr-CH" sz="1400" dirty="0">
                <a:latin typeface="FontAwesome" pitchFamily="2" charset="0"/>
              </a:endParaRPr>
            </a:p>
            <a:p>
              <a:endParaRPr lang="fr-CH" sz="1400" dirty="0"/>
            </a:p>
            <a:p>
              <a:endParaRPr lang="fr-CH" sz="1400" dirty="0"/>
            </a:p>
            <a:p>
              <a:endParaRPr lang="fr-CH" sz="1400" dirty="0"/>
            </a:p>
            <a:p>
              <a:endParaRPr lang="fr-CH" sz="1400" dirty="0"/>
            </a:p>
            <a:p>
              <a:endParaRPr lang="fr-CH" sz="1400" dirty="0"/>
            </a:p>
            <a:p>
              <a:endParaRPr lang="fr-CH" sz="1400" dirty="0"/>
            </a:p>
            <a:p>
              <a:endParaRPr lang="fr-CH" sz="1400" dirty="0"/>
            </a:p>
            <a:p>
              <a:endParaRPr lang="fr-CH" sz="1400" dirty="0"/>
            </a:p>
            <a:p>
              <a:endParaRPr lang="fr-CH" sz="1400" dirty="0"/>
            </a:p>
            <a:p>
              <a:endParaRPr lang="fr-CH" sz="1400" dirty="0"/>
            </a:p>
            <a:p>
              <a:endParaRPr lang="fr-CH" sz="1400" dirty="0"/>
            </a:p>
          </p:txBody>
        </p:sp>
        <p:sp>
          <p:nvSpPr>
            <p:cNvPr id="30" name="ZoneTexte 29">
              <a:extLst>
                <a:ext uri="{FF2B5EF4-FFF2-40B4-BE49-F238E27FC236}">
                  <a16:creationId xmlns:a16="http://schemas.microsoft.com/office/drawing/2014/main" id="{E2D2A3C1-8BF7-4B41-9F54-E59AFB35E913}"/>
                </a:ext>
              </a:extLst>
            </p:cNvPr>
            <p:cNvSpPr txBox="1"/>
            <p:nvPr/>
          </p:nvSpPr>
          <p:spPr>
            <a:xfrm>
              <a:off x="6940542" y="1226117"/>
              <a:ext cx="2760506" cy="38391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solidFill>
                    <a:schemeClr val="bg1"/>
                  </a:solidFill>
                  <a:latin typeface="FontAwesome" pitchFamily="2" charset="0"/>
                </a:rPr>
                <a:t></a:t>
              </a:r>
              <a:r>
                <a:rPr lang="fr-CH" sz="1400" dirty="0">
                  <a:solidFill>
                    <a:schemeClr val="bg1"/>
                  </a:solidFill>
                  <a:latin typeface="FontAwesome" pitchFamily="2" charset="0"/>
                </a:rPr>
                <a:t> </a:t>
              </a:r>
              <a:r>
                <a:rPr lang="fr-FR" sz="1400" dirty="0">
                  <a:solidFill>
                    <a:schemeClr val="bg1"/>
                  </a:solidFill>
                  <a:latin typeface="FontAwesome" pitchFamily="2" charset="0"/>
                </a:rPr>
                <a:t></a:t>
              </a:r>
              <a:r>
                <a:rPr lang="fr-CH" sz="1400" dirty="0" err="1">
                  <a:solidFill>
                    <a:schemeClr val="bg1"/>
                  </a:solidFill>
                </a:rPr>
                <a:t>Measures</a:t>
              </a:r>
              <a:r>
                <a:rPr lang="fr-CH" sz="1400" dirty="0">
                  <a:solidFill>
                    <a:schemeClr val="bg1"/>
                  </a:solidFill>
                </a:rPr>
                <a:t> DB</a:t>
              </a:r>
            </a:p>
          </p:txBody>
        </p:sp>
        <p:sp>
          <p:nvSpPr>
            <p:cNvPr id="31" name="ZoneTexte 30">
              <a:extLst>
                <a:ext uri="{FF2B5EF4-FFF2-40B4-BE49-F238E27FC236}">
                  <a16:creationId xmlns:a16="http://schemas.microsoft.com/office/drawing/2014/main" id="{1187A7D2-40B4-4AD0-A2BD-208C3B55C3D0}"/>
                </a:ext>
              </a:extLst>
            </p:cNvPr>
            <p:cNvSpPr txBox="1"/>
            <p:nvPr/>
          </p:nvSpPr>
          <p:spPr>
            <a:xfrm>
              <a:off x="6940542" y="1595448"/>
              <a:ext cx="2760506" cy="11709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108000" indent="-108000">
                <a:buFont typeface="Arial" panose="020B0604020202020204" pitchFamily="34" charset="0"/>
                <a:buChar char="•"/>
              </a:pPr>
              <a:r>
                <a:rPr lang="fr-CH" sz="1100" dirty="0"/>
                <a:t>Description (</a:t>
              </a:r>
              <a:r>
                <a:rPr lang="fr-CH" sz="1100" dirty="0" err="1"/>
                <a:t>link</a:t>
              </a:r>
              <a:r>
                <a:rPr lang="fr-CH" sz="1100" dirty="0"/>
                <a:t> to webinar…)</a:t>
              </a:r>
            </a:p>
            <a:p>
              <a:pPr marL="108000" indent="-108000">
                <a:buFont typeface="Arial" panose="020B0604020202020204" pitchFamily="34" charset="0"/>
                <a:buChar char="•"/>
              </a:pPr>
              <a:r>
                <a:rPr lang="fr-CH" sz="1100" dirty="0" err="1"/>
                <a:t>Energy</a:t>
              </a:r>
              <a:r>
                <a:rPr lang="fr-CH" sz="1100" dirty="0"/>
                <a:t> </a:t>
              </a:r>
              <a:r>
                <a:rPr lang="fr-CH" sz="1100" dirty="0" err="1"/>
                <a:t>saving</a:t>
              </a:r>
              <a:r>
                <a:rPr lang="fr-CH" sz="1100" dirty="0"/>
                <a:t> </a:t>
              </a:r>
              <a:r>
                <a:rPr lang="fr-CH" sz="1100" dirty="0" err="1"/>
                <a:t>calculation</a:t>
              </a:r>
              <a:r>
                <a:rPr lang="fr-CH" sz="1100" dirty="0"/>
                <a:t> (</a:t>
              </a:r>
              <a:r>
                <a:rPr lang="fr-CH" sz="1100" dirty="0" err="1"/>
                <a:t>tool</a:t>
              </a:r>
              <a:r>
                <a:rPr lang="fr-CH" sz="1100" dirty="0"/>
                <a:t>)</a:t>
              </a:r>
            </a:p>
            <a:p>
              <a:pPr marL="108000" indent="-108000">
                <a:buFont typeface="Arial" panose="020B0604020202020204" pitchFamily="34" charset="0"/>
                <a:buChar char="•"/>
              </a:pPr>
              <a:r>
                <a:rPr lang="fr-CH" sz="1100" dirty="0"/>
                <a:t>Return time </a:t>
              </a:r>
              <a:r>
                <a:rPr lang="fr-CH" sz="1100" dirty="0" err="1"/>
                <a:t>statistics</a:t>
              </a:r>
              <a:endParaRPr lang="fr-CH" sz="1100" dirty="0"/>
            </a:p>
            <a:p>
              <a:pPr marL="108000" indent="-108000">
                <a:buFont typeface="Arial" panose="020B0604020202020204" pitchFamily="34" charset="0"/>
                <a:buChar char="•"/>
              </a:pPr>
              <a:r>
                <a:rPr lang="fr-CH" sz="1100" dirty="0" err="1"/>
                <a:t>Number</a:t>
              </a:r>
              <a:r>
                <a:rPr lang="fr-CH" sz="1100" dirty="0"/>
                <a:t> of </a:t>
              </a:r>
              <a:r>
                <a:rPr lang="fr-CH" sz="1100" dirty="0" err="1"/>
                <a:t>implementations</a:t>
              </a:r>
              <a:endParaRPr lang="fr-CH" sz="1100" dirty="0"/>
            </a:p>
            <a:p>
              <a:pPr marL="108000" indent="-108000">
                <a:buFont typeface="Arial" panose="020B0604020202020204" pitchFamily="34" charset="0"/>
                <a:buChar char="•"/>
              </a:pPr>
              <a:r>
                <a:rPr lang="fr-CH" sz="1100" dirty="0" err="1"/>
                <a:t>Comments</a:t>
              </a:r>
              <a:r>
                <a:rPr lang="fr-CH" sz="1100" dirty="0"/>
                <a:t> and rating…</a:t>
              </a:r>
            </a:p>
          </p:txBody>
        </p:sp>
        <p:sp>
          <p:nvSpPr>
            <p:cNvPr id="32" name="ZoneTexte 31">
              <a:extLst>
                <a:ext uri="{FF2B5EF4-FFF2-40B4-BE49-F238E27FC236}">
                  <a16:creationId xmlns:a16="http://schemas.microsoft.com/office/drawing/2014/main" id="{CBCFBA0F-E94F-4D45-BBBE-2EB6319C9F45}"/>
                </a:ext>
              </a:extLst>
            </p:cNvPr>
            <p:cNvSpPr txBox="1"/>
            <p:nvPr/>
          </p:nvSpPr>
          <p:spPr>
            <a:xfrm>
              <a:off x="6940542" y="2917147"/>
              <a:ext cx="2760506" cy="38391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solidFill>
                    <a:schemeClr val="bg1"/>
                  </a:solidFill>
                  <a:latin typeface="FontAwesome" pitchFamily="2" charset="0"/>
                </a:rPr>
                <a:t> </a:t>
              </a:r>
              <a:r>
                <a:rPr lang="fr-CH" sz="1400" dirty="0">
                  <a:solidFill>
                    <a:schemeClr val="bg1"/>
                  </a:solidFill>
                  <a:latin typeface="FontAwesome" pitchFamily="2" charset="0"/>
                </a:rPr>
                <a:t> </a:t>
              </a:r>
              <a:r>
                <a:rPr lang="fr-CH" sz="1400" dirty="0" err="1">
                  <a:solidFill>
                    <a:schemeClr val="bg1"/>
                  </a:solidFill>
                </a:rPr>
                <a:t>Incentives</a:t>
              </a:r>
              <a:r>
                <a:rPr lang="fr-CH" sz="1400" dirty="0">
                  <a:solidFill>
                    <a:schemeClr val="bg1"/>
                  </a:solidFill>
                </a:rPr>
                <a:t> DB</a:t>
              </a:r>
            </a:p>
          </p:txBody>
        </p:sp>
        <p:sp>
          <p:nvSpPr>
            <p:cNvPr id="33" name="ZoneTexte 32">
              <a:extLst>
                <a:ext uri="{FF2B5EF4-FFF2-40B4-BE49-F238E27FC236}">
                  <a16:creationId xmlns:a16="http://schemas.microsoft.com/office/drawing/2014/main" id="{F3530ECD-8C39-41AA-B6E3-EEA6BC8DC17D}"/>
                </a:ext>
              </a:extLst>
            </p:cNvPr>
            <p:cNvSpPr txBox="1"/>
            <p:nvPr/>
          </p:nvSpPr>
          <p:spPr>
            <a:xfrm>
              <a:off x="6940542" y="3286477"/>
              <a:ext cx="2760506" cy="326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108000" indent="-108000">
                <a:buFont typeface="Arial" panose="020B0604020202020204" pitchFamily="34" charset="0"/>
                <a:buChar char="•"/>
              </a:pPr>
              <a:r>
                <a:rPr lang="fr-CH" sz="1100" dirty="0" err="1"/>
                <a:t>financial</a:t>
              </a:r>
              <a:r>
                <a:rPr lang="fr-CH" sz="1100" dirty="0"/>
                <a:t> and non </a:t>
              </a:r>
              <a:r>
                <a:rPr lang="fr-CH" sz="1100" dirty="0" err="1"/>
                <a:t>financial</a:t>
              </a:r>
              <a:endParaRPr lang="fr-CH" sz="1100" dirty="0"/>
            </a:p>
          </p:txBody>
        </p:sp>
        <p:sp>
          <p:nvSpPr>
            <p:cNvPr id="34" name="ZoneTexte 33">
              <a:extLst>
                <a:ext uri="{FF2B5EF4-FFF2-40B4-BE49-F238E27FC236}">
                  <a16:creationId xmlns:a16="http://schemas.microsoft.com/office/drawing/2014/main" id="{326AC626-7ED9-45F5-9618-937C5F904052}"/>
                </a:ext>
              </a:extLst>
            </p:cNvPr>
            <p:cNvSpPr txBox="1"/>
            <p:nvPr/>
          </p:nvSpPr>
          <p:spPr>
            <a:xfrm>
              <a:off x="6940542" y="3796863"/>
              <a:ext cx="2760506" cy="38391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solidFill>
                    <a:schemeClr val="bg1"/>
                  </a:solidFill>
                  <a:latin typeface="FontAwesome" pitchFamily="2" charset="0"/>
                </a:rPr>
                <a:t> </a:t>
              </a:r>
              <a:r>
                <a:rPr lang="fr-CH" sz="1400" dirty="0">
                  <a:solidFill>
                    <a:schemeClr val="bg1"/>
                  </a:solidFill>
                  <a:latin typeface="FontAwesome" pitchFamily="2" charset="0"/>
                </a:rPr>
                <a:t> </a:t>
              </a:r>
              <a:r>
                <a:rPr lang="fr-CH" sz="1400" dirty="0" err="1">
                  <a:solidFill>
                    <a:schemeClr val="bg1"/>
                  </a:solidFill>
                </a:rPr>
                <a:t>Energy</a:t>
              </a:r>
              <a:r>
                <a:rPr lang="fr-CH" sz="1400" dirty="0">
                  <a:solidFill>
                    <a:schemeClr val="bg1"/>
                  </a:solidFill>
                </a:rPr>
                <a:t> </a:t>
              </a:r>
              <a:r>
                <a:rPr lang="fr-CH" sz="1400" dirty="0" err="1">
                  <a:solidFill>
                    <a:schemeClr val="bg1"/>
                  </a:solidFill>
                </a:rPr>
                <a:t>behavior</a:t>
              </a:r>
              <a:r>
                <a:rPr lang="fr-CH" sz="1400" dirty="0">
                  <a:solidFill>
                    <a:schemeClr val="bg1"/>
                  </a:solidFill>
                </a:rPr>
                <a:t> </a:t>
              </a:r>
              <a:r>
                <a:rPr lang="fr-CH" sz="1400" dirty="0" err="1">
                  <a:solidFill>
                    <a:schemeClr val="bg1"/>
                  </a:solidFill>
                </a:rPr>
                <a:t>survey</a:t>
              </a:r>
              <a:r>
                <a:rPr lang="fr-CH" sz="1400" dirty="0">
                  <a:solidFill>
                    <a:schemeClr val="bg1"/>
                  </a:solidFill>
                </a:rPr>
                <a:t> </a:t>
              </a:r>
            </a:p>
          </p:txBody>
        </p:sp>
        <p:sp>
          <p:nvSpPr>
            <p:cNvPr id="35" name="ZoneTexte 34">
              <a:extLst>
                <a:ext uri="{FF2B5EF4-FFF2-40B4-BE49-F238E27FC236}">
                  <a16:creationId xmlns:a16="http://schemas.microsoft.com/office/drawing/2014/main" id="{B362CCF3-F01B-4F44-A5D1-A3B1FBB80DC0}"/>
                </a:ext>
              </a:extLst>
            </p:cNvPr>
            <p:cNvSpPr txBox="1"/>
            <p:nvPr/>
          </p:nvSpPr>
          <p:spPr>
            <a:xfrm>
              <a:off x="6940542" y="4349506"/>
              <a:ext cx="2760506" cy="38391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solidFill>
                    <a:schemeClr val="bg1"/>
                  </a:solidFill>
                  <a:latin typeface="FontAwesome" pitchFamily="2" charset="0"/>
                </a:rPr>
                <a:t> </a:t>
              </a:r>
              <a:r>
                <a:rPr lang="fr-CH" sz="1400" dirty="0">
                  <a:solidFill>
                    <a:schemeClr val="bg1"/>
                  </a:solidFill>
                  <a:latin typeface="FontAwesome" pitchFamily="2" charset="0"/>
                </a:rPr>
                <a:t> </a:t>
              </a:r>
              <a:r>
                <a:rPr lang="fr-CH" sz="1400" dirty="0">
                  <a:solidFill>
                    <a:schemeClr val="bg1"/>
                  </a:solidFill>
                </a:rPr>
                <a:t>LCA </a:t>
              </a:r>
            </a:p>
          </p:txBody>
        </p:sp>
      </p:grpSp>
      <p:sp>
        <p:nvSpPr>
          <p:cNvPr id="23" name="Rectangle 22">
            <a:extLst>
              <a:ext uri="{FF2B5EF4-FFF2-40B4-BE49-F238E27FC236}">
                <a16:creationId xmlns:a16="http://schemas.microsoft.com/office/drawing/2014/main" id="{3B5E8698-0C58-4808-9B25-0C9612B4A2AC}"/>
              </a:ext>
            </a:extLst>
          </p:cNvPr>
          <p:cNvSpPr/>
          <p:nvPr/>
        </p:nvSpPr>
        <p:spPr>
          <a:xfrm>
            <a:off x="267831" y="4248454"/>
            <a:ext cx="2504999" cy="1678521"/>
          </a:xfrm>
          <a:prstGeom prst="rect">
            <a:avLst/>
          </a:prstGeom>
          <a:solidFill>
            <a:schemeClr val="bg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r>
              <a:rPr lang="fr-FR" sz="2800" dirty="0">
                <a:latin typeface="FontAwesome" pitchFamily="2" charset="0"/>
              </a:rPr>
              <a:t> </a:t>
            </a:r>
            <a:r>
              <a:rPr lang="fr-FR" b="1" dirty="0"/>
              <a:t>Monitoring</a:t>
            </a:r>
            <a:endParaRPr lang="fr-CH" sz="1400" b="1" dirty="0">
              <a:latin typeface="FontAwesome" pitchFamily="2" charset="0"/>
            </a:endParaRPr>
          </a:p>
          <a:p>
            <a:endParaRPr lang="fr-CH" sz="1400" dirty="0"/>
          </a:p>
          <a:p>
            <a:endParaRPr lang="fr-CH" sz="1400" dirty="0"/>
          </a:p>
          <a:p>
            <a:endParaRPr lang="fr-CH" sz="1400" dirty="0"/>
          </a:p>
          <a:p>
            <a:endParaRPr lang="fr-CH" sz="1400" dirty="0"/>
          </a:p>
          <a:p>
            <a:endParaRPr lang="fr-CH" sz="1400" dirty="0"/>
          </a:p>
          <a:p>
            <a:endParaRPr lang="fr-CH" sz="1400" dirty="0"/>
          </a:p>
          <a:p>
            <a:endParaRPr lang="fr-CH" sz="1400" dirty="0"/>
          </a:p>
          <a:p>
            <a:endParaRPr lang="fr-CH" sz="1400" dirty="0"/>
          </a:p>
        </p:txBody>
      </p:sp>
      <p:sp>
        <p:nvSpPr>
          <p:cNvPr id="24" name="ZoneTexte 23">
            <a:extLst>
              <a:ext uri="{FF2B5EF4-FFF2-40B4-BE49-F238E27FC236}">
                <a16:creationId xmlns:a16="http://schemas.microsoft.com/office/drawing/2014/main" id="{CDF54614-F9DB-4034-9685-34C2B844FEF4}"/>
              </a:ext>
            </a:extLst>
          </p:cNvPr>
          <p:cNvSpPr txBox="1"/>
          <p:nvPr/>
        </p:nvSpPr>
        <p:spPr>
          <a:xfrm>
            <a:off x="332129" y="4717961"/>
            <a:ext cx="2376401" cy="461665"/>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dirty="0">
                <a:solidFill>
                  <a:schemeClr val="bg1"/>
                </a:solidFill>
                <a:latin typeface="FontAwesome" pitchFamily="2" charset="0"/>
              </a:rPr>
              <a:t></a:t>
            </a:r>
            <a:r>
              <a:rPr lang="fr-CH" sz="1200" dirty="0">
                <a:solidFill>
                  <a:schemeClr val="bg1"/>
                </a:solidFill>
                <a:latin typeface="FontAwesome" pitchFamily="2" charset="0"/>
              </a:rPr>
              <a:t> </a:t>
            </a:r>
            <a:r>
              <a:rPr lang="fr-CH" sz="1050" dirty="0">
                <a:solidFill>
                  <a:schemeClr val="bg1"/>
                </a:solidFill>
              </a:rPr>
              <a:t>Link to </a:t>
            </a:r>
            <a:r>
              <a:rPr lang="en-GB" sz="1050" dirty="0">
                <a:solidFill>
                  <a:schemeClr val="bg1"/>
                </a:solidFill>
              </a:rPr>
              <a:t>energy monitoring system Energy Savings Account (</a:t>
            </a:r>
            <a:r>
              <a:rPr lang="en-GB" sz="1050" dirty="0" err="1">
                <a:solidFill>
                  <a:schemeClr val="bg1"/>
                </a:solidFill>
              </a:rPr>
              <a:t>iESA</a:t>
            </a:r>
            <a:r>
              <a:rPr lang="en-GB" sz="1050" dirty="0">
                <a:solidFill>
                  <a:schemeClr val="bg1"/>
                </a:solidFill>
              </a:rPr>
              <a:t>).</a:t>
            </a:r>
            <a:r>
              <a:rPr lang="fr-CH" sz="1200" dirty="0">
                <a:solidFill>
                  <a:schemeClr val="bg1"/>
                </a:solidFill>
              </a:rPr>
              <a:t> </a:t>
            </a:r>
          </a:p>
        </p:txBody>
      </p:sp>
      <p:sp>
        <p:nvSpPr>
          <p:cNvPr id="25" name="ZoneTexte 24">
            <a:extLst>
              <a:ext uri="{FF2B5EF4-FFF2-40B4-BE49-F238E27FC236}">
                <a16:creationId xmlns:a16="http://schemas.microsoft.com/office/drawing/2014/main" id="{E698C59E-8FFB-457B-82AC-9104F0DD31BA}"/>
              </a:ext>
            </a:extLst>
          </p:cNvPr>
          <p:cNvSpPr txBox="1"/>
          <p:nvPr/>
        </p:nvSpPr>
        <p:spPr>
          <a:xfrm>
            <a:off x="328769" y="5274923"/>
            <a:ext cx="2376401" cy="298856"/>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solidFill>
                  <a:schemeClr val="bg1"/>
                </a:solidFill>
                <a:latin typeface="FontAwesome" pitchFamily="2" charset="0"/>
              </a:rPr>
              <a:t></a:t>
            </a:r>
            <a:r>
              <a:rPr lang="fr-FR" sz="1400" i="1" dirty="0"/>
              <a:t> </a:t>
            </a:r>
            <a:r>
              <a:rPr lang="fr-FR" sz="1400" dirty="0">
                <a:solidFill>
                  <a:schemeClr val="bg1"/>
                </a:solidFill>
                <a:latin typeface="FontAwesome" pitchFamily="2" charset="0"/>
              </a:rPr>
              <a:t></a:t>
            </a:r>
            <a:r>
              <a:rPr lang="fr-CH" sz="1400" dirty="0">
                <a:solidFill>
                  <a:schemeClr val="bg1"/>
                </a:solidFill>
                <a:latin typeface="FontAwesome" pitchFamily="2" charset="0"/>
              </a:rPr>
              <a:t> </a:t>
            </a:r>
            <a:r>
              <a:rPr lang="fr-CH" sz="1100" dirty="0" err="1">
                <a:solidFill>
                  <a:schemeClr val="bg1"/>
                </a:solidFill>
              </a:rPr>
              <a:t>Measures</a:t>
            </a:r>
            <a:r>
              <a:rPr lang="fr-CH" sz="1100" dirty="0">
                <a:solidFill>
                  <a:schemeClr val="bg1"/>
                </a:solidFill>
              </a:rPr>
              <a:t> management</a:t>
            </a:r>
            <a:endParaRPr lang="fr-CH" sz="1400" dirty="0">
              <a:solidFill>
                <a:schemeClr val="bg1"/>
              </a:solidFill>
            </a:endParaRPr>
          </a:p>
        </p:txBody>
      </p:sp>
      <p:sp>
        <p:nvSpPr>
          <p:cNvPr id="26" name="ZoneTexte 25">
            <a:extLst>
              <a:ext uri="{FF2B5EF4-FFF2-40B4-BE49-F238E27FC236}">
                <a16:creationId xmlns:a16="http://schemas.microsoft.com/office/drawing/2014/main" id="{10C245AA-F032-4E67-91D2-CDCC1A809795}"/>
              </a:ext>
            </a:extLst>
          </p:cNvPr>
          <p:cNvSpPr txBox="1"/>
          <p:nvPr/>
        </p:nvSpPr>
        <p:spPr>
          <a:xfrm>
            <a:off x="328769" y="5548808"/>
            <a:ext cx="2376401"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108000" indent="-108000">
              <a:buFont typeface="Arial" panose="020B0604020202020204" pitchFamily="34" charset="0"/>
              <a:buChar char="•"/>
            </a:pPr>
            <a:r>
              <a:rPr lang="fr-CH" sz="1000" dirty="0" err="1"/>
              <a:t>Proposed</a:t>
            </a:r>
            <a:r>
              <a:rPr lang="fr-CH" sz="1000" dirty="0"/>
              <a:t> and </a:t>
            </a:r>
            <a:r>
              <a:rPr lang="fr-CH" sz="1000" dirty="0" err="1"/>
              <a:t>implement</a:t>
            </a:r>
            <a:r>
              <a:rPr lang="fr-CH" sz="1000" dirty="0"/>
              <a:t> </a:t>
            </a:r>
            <a:r>
              <a:rPr lang="fr-CH" sz="1000" dirty="0" err="1"/>
              <a:t>measures</a:t>
            </a:r>
            <a:endParaRPr lang="fr-CH" sz="1000" dirty="0"/>
          </a:p>
        </p:txBody>
      </p:sp>
      <p:sp>
        <p:nvSpPr>
          <p:cNvPr id="27" name="Rectangle : coins arrondis 26">
            <a:extLst>
              <a:ext uri="{FF2B5EF4-FFF2-40B4-BE49-F238E27FC236}">
                <a16:creationId xmlns:a16="http://schemas.microsoft.com/office/drawing/2014/main" id="{7E3B4B80-858D-4E46-B74F-ABD98BA75ACF}"/>
              </a:ext>
            </a:extLst>
          </p:cNvPr>
          <p:cNvSpPr/>
          <p:nvPr/>
        </p:nvSpPr>
        <p:spPr>
          <a:xfrm>
            <a:off x="4578773" y="5164816"/>
            <a:ext cx="5151117" cy="1002361"/>
          </a:xfrm>
          <a:prstGeom prst="round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t"/>
          <a:lstStyle/>
          <a:p>
            <a:r>
              <a:rPr lang="fr-FR" dirty="0">
                <a:latin typeface="FontAwesome" pitchFamily="2" charset="0"/>
              </a:rPr>
              <a:t>  </a:t>
            </a:r>
            <a:r>
              <a:rPr lang="fr-FR" dirty="0"/>
              <a:t>Peer to </a:t>
            </a:r>
            <a:r>
              <a:rPr lang="fr-FR" dirty="0" err="1"/>
              <a:t>peer</a:t>
            </a:r>
            <a:r>
              <a:rPr lang="fr-FR" dirty="0"/>
              <a:t> exchange</a:t>
            </a:r>
          </a:p>
          <a:p>
            <a:pPr marL="720725" indent="-720725"/>
            <a:r>
              <a:rPr lang="fr-FR" sz="1200" dirty="0">
                <a:latin typeface="FontAwesome" pitchFamily="2" charset="0"/>
              </a:rPr>
              <a:t> 	</a:t>
            </a:r>
            <a:r>
              <a:rPr lang="fr-CH" sz="1200" dirty="0"/>
              <a:t>Content </a:t>
            </a:r>
            <a:r>
              <a:rPr lang="fr-CH" sz="1200" dirty="0" err="1"/>
              <a:t>can</a:t>
            </a:r>
            <a:r>
              <a:rPr lang="fr-CH" sz="1200" dirty="0"/>
              <a:t> </a:t>
            </a:r>
            <a:r>
              <a:rPr lang="fr-CH" sz="1200" dirty="0" err="1"/>
              <a:t>be</a:t>
            </a:r>
            <a:r>
              <a:rPr lang="fr-CH" sz="1200" dirty="0"/>
              <a:t> </a:t>
            </a:r>
            <a:r>
              <a:rPr lang="fr-CH" sz="1200" dirty="0" err="1"/>
              <a:t>rated</a:t>
            </a:r>
            <a:r>
              <a:rPr lang="fr-CH" sz="1200" dirty="0"/>
              <a:t>  and </a:t>
            </a:r>
            <a:r>
              <a:rPr lang="fr-CH" sz="1200" dirty="0" err="1"/>
              <a:t>commented</a:t>
            </a:r>
            <a:r>
              <a:rPr lang="fr-CH" sz="1200" dirty="0"/>
              <a:t>.</a:t>
            </a:r>
          </a:p>
          <a:p>
            <a:pPr marL="720725" indent="-720725"/>
            <a:r>
              <a:rPr lang="fr-CH" sz="1200" dirty="0"/>
              <a:t> </a:t>
            </a:r>
            <a:r>
              <a:rPr lang="fr-FR" sz="1200" dirty="0">
                <a:latin typeface="FontAwesome" pitchFamily="2" charset="0"/>
              </a:rPr>
              <a:t>   	</a:t>
            </a:r>
            <a:r>
              <a:rPr lang="fr-CH" sz="1200" dirty="0" err="1"/>
              <a:t>Webinars</a:t>
            </a:r>
            <a:r>
              <a:rPr lang="fr-CH" sz="1200" dirty="0"/>
              <a:t> and forum</a:t>
            </a:r>
          </a:p>
          <a:p>
            <a:pPr marL="720725" indent="-720725"/>
            <a:r>
              <a:rPr lang="fr-FR" sz="1200" dirty="0">
                <a:latin typeface="FontAwesome" pitchFamily="2" charset="0"/>
              </a:rPr>
              <a:t></a:t>
            </a:r>
            <a:r>
              <a:rPr lang="fr-FR" sz="1200" i="1" dirty="0"/>
              <a:t>     	</a:t>
            </a:r>
            <a:r>
              <a:rPr lang="fr-CH" sz="1200" dirty="0" err="1"/>
              <a:t>Benchmarking</a:t>
            </a:r>
            <a:endParaRPr lang="fr-CH" sz="1200" dirty="0"/>
          </a:p>
        </p:txBody>
      </p:sp>
      <p:sp>
        <p:nvSpPr>
          <p:cNvPr id="28" name="ZoneTexte 27">
            <a:extLst>
              <a:ext uri="{FF2B5EF4-FFF2-40B4-BE49-F238E27FC236}">
                <a16:creationId xmlns:a16="http://schemas.microsoft.com/office/drawing/2014/main" id="{8D155982-A6E4-4872-9F40-4A406800F367}"/>
              </a:ext>
            </a:extLst>
          </p:cNvPr>
          <p:cNvSpPr txBox="1"/>
          <p:nvPr/>
        </p:nvSpPr>
        <p:spPr>
          <a:xfrm>
            <a:off x="4623782" y="4622784"/>
            <a:ext cx="5638066" cy="307777"/>
          </a:xfrm>
          <a:prstGeom prst="rect">
            <a:avLst/>
          </a:prstGeom>
          <a:noFill/>
        </p:spPr>
        <p:txBody>
          <a:bodyPr wrap="square" rtlCol="0">
            <a:spAutoFit/>
          </a:bodyPr>
          <a:lstStyle/>
          <a:p>
            <a:r>
              <a:rPr lang="fr-CH" sz="1400" dirty="0"/>
              <a:t>Topics: </a:t>
            </a:r>
            <a:r>
              <a:rPr lang="fr-CH" sz="1400" dirty="0" err="1"/>
              <a:t>Energy</a:t>
            </a:r>
            <a:r>
              <a:rPr lang="fr-CH" sz="1400" dirty="0"/>
              <a:t> </a:t>
            </a:r>
            <a:r>
              <a:rPr lang="fr-CH" sz="1400" dirty="0" err="1"/>
              <a:t>efficiency</a:t>
            </a:r>
            <a:r>
              <a:rPr lang="fr-CH" sz="1400" dirty="0"/>
              <a:t>, </a:t>
            </a:r>
            <a:r>
              <a:rPr lang="fr-CH" sz="1400" dirty="0" err="1"/>
              <a:t>energy</a:t>
            </a:r>
            <a:r>
              <a:rPr lang="fr-CH" sz="1400" dirty="0"/>
              <a:t> culture, </a:t>
            </a:r>
            <a:r>
              <a:rPr lang="fr-CH" sz="1400" dirty="0" err="1"/>
              <a:t>sustainable</a:t>
            </a:r>
            <a:r>
              <a:rPr lang="fr-CH" sz="1400" dirty="0"/>
              <a:t> </a:t>
            </a:r>
            <a:r>
              <a:rPr lang="fr-CH" sz="1400" dirty="0" err="1"/>
              <a:t>supply</a:t>
            </a:r>
            <a:r>
              <a:rPr lang="fr-CH" sz="1400" dirty="0"/>
              <a:t> </a:t>
            </a:r>
            <a:r>
              <a:rPr lang="fr-CH" sz="1400" dirty="0" err="1"/>
              <a:t>chains</a:t>
            </a:r>
            <a:endParaRPr lang="fr-CH" sz="1400" dirty="0"/>
          </a:p>
        </p:txBody>
      </p:sp>
    </p:spTree>
    <p:extLst>
      <p:ext uri="{BB962C8B-B14F-4D97-AF65-F5344CB8AC3E}">
        <p14:creationId xmlns:p14="http://schemas.microsoft.com/office/powerpoint/2010/main" val="890633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2202" y="59837"/>
            <a:ext cx="10515600" cy="1077973"/>
          </a:xfrm>
        </p:spPr>
        <p:txBody>
          <a:bodyPr/>
          <a:lstStyle/>
          <a:p>
            <a:r>
              <a:rPr lang="fr-CH" dirty="0"/>
              <a:t>How </a:t>
            </a:r>
            <a:r>
              <a:rPr lang="fr-CH" dirty="0" err="1"/>
              <a:t>is</a:t>
            </a:r>
            <a:r>
              <a:rPr lang="fr-CH" dirty="0"/>
              <a:t> IMPAWATT </a:t>
            </a:r>
            <a:r>
              <a:rPr lang="fr-CH" dirty="0" err="1"/>
              <a:t>used</a:t>
            </a:r>
            <a:endParaRPr lang="fr-CH" dirty="0"/>
          </a:p>
        </p:txBody>
      </p:sp>
      <p:sp>
        <p:nvSpPr>
          <p:cNvPr id="3" name="Rectangle 2">
            <a:extLst>
              <a:ext uri="{FF2B5EF4-FFF2-40B4-BE49-F238E27FC236}">
                <a16:creationId xmlns:a16="http://schemas.microsoft.com/office/drawing/2014/main" id="{75324F0C-BEF7-431E-8ECA-0993359F891D}"/>
              </a:ext>
            </a:extLst>
          </p:cNvPr>
          <p:cNvSpPr>
            <a:spLocks noChangeArrowheads="1"/>
          </p:cNvSpPr>
          <p:nvPr/>
        </p:nvSpPr>
        <p:spPr bwMode="auto">
          <a:xfrm>
            <a:off x="-341133" y="1139527"/>
            <a:ext cx="20035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928353AA-4369-4157-88CD-76936A41D1F0}"/>
              </a:ext>
            </a:extLst>
          </p:cNvPr>
          <p:cNvSpPr/>
          <p:nvPr/>
        </p:nvSpPr>
        <p:spPr>
          <a:xfrm>
            <a:off x="3216121" y="2115568"/>
            <a:ext cx="578644" cy="1711295"/>
          </a:xfrm>
          <a:prstGeom prst="rect">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02F16C89-F863-4D7E-958A-3FADC1435477}"/>
              </a:ext>
            </a:extLst>
          </p:cNvPr>
          <p:cNvSpPr/>
          <p:nvPr/>
        </p:nvSpPr>
        <p:spPr>
          <a:xfrm>
            <a:off x="1726015" y="2112391"/>
            <a:ext cx="578644" cy="1711295"/>
          </a:xfrm>
          <a:prstGeom prst="rect">
            <a:avLst/>
          </a:prstGeom>
          <a:solidFill>
            <a:schemeClr val="accent3">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F8A31F89-6127-4B1D-A128-A2433C41732C}"/>
              </a:ext>
            </a:extLst>
          </p:cNvPr>
          <p:cNvSpPr/>
          <p:nvPr/>
        </p:nvSpPr>
        <p:spPr>
          <a:xfrm>
            <a:off x="3933424" y="2118995"/>
            <a:ext cx="578644" cy="1711295"/>
          </a:xfrm>
          <a:prstGeom prst="rect">
            <a:avLst/>
          </a:prstGeom>
          <a:solidFill>
            <a:schemeClr val="accent3">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1F9BFB10-F2BF-487D-8688-260D206DA746}"/>
              </a:ext>
            </a:extLst>
          </p:cNvPr>
          <p:cNvSpPr/>
          <p:nvPr/>
        </p:nvSpPr>
        <p:spPr>
          <a:xfrm>
            <a:off x="6121765" y="2114413"/>
            <a:ext cx="578644" cy="1711295"/>
          </a:xfrm>
          <a:prstGeom prst="rect">
            <a:avLst/>
          </a:prstGeom>
          <a:solidFill>
            <a:schemeClr val="accent3">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4ED4FD6F-0783-4BBF-9F8F-4172C355F1FE}"/>
              </a:ext>
            </a:extLst>
          </p:cNvPr>
          <p:cNvSpPr/>
          <p:nvPr/>
        </p:nvSpPr>
        <p:spPr>
          <a:xfrm>
            <a:off x="8316835" y="2114586"/>
            <a:ext cx="578644" cy="1711295"/>
          </a:xfrm>
          <a:prstGeom prst="rect">
            <a:avLst/>
          </a:prstGeom>
          <a:solidFill>
            <a:schemeClr val="accent3">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BEC82F8B-EA76-47B1-91C2-1B424253B420}"/>
              </a:ext>
            </a:extLst>
          </p:cNvPr>
          <p:cNvSpPr/>
          <p:nvPr/>
        </p:nvSpPr>
        <p:spPr>
          <a:xfrm>
            <a:off x="7593787" y="2112391"/>
            <a:ext cx="578644" cy="1711295"/>
          </a:xfrm>
          <a:prstGeom prst="rect">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5DDA5724-4299-456A-A5D4-C10FF832319C}"/>
              </a:ext>
            </a:extLst>
          </p:cNvPr>
          <p:cNvSpPr/>
          <p:nvPr/>
        </p:nvSpPr>
        <p:spPr>
          <a:xfrm>
            <a:off x="5421358" y="2118745"/>
            <a:ext cx="578644" cy="1711295"/>
          </a:xfrm>
          <a:prstGeom prst="rect">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58C57379-DDC2-46C8-9383-E2A683703C52}"/>
              </a:ext>
            </a:extLst>
          </p:cNvPr>
          <p:cNvSpPr/>
          <p:nvPr/>
        </p:nvSpPr>
        <p:spPr>
          <a:xfrm>
            <a:off x="9689314" y="2116968"/>
            <a:ext cx="578644" cy="1711295"/>
          </a:xfrm>
          <a:prstGeom prst="rect">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rganigramme : Connecteur page suivante 88">
            <a:extLst>
              <a:ext uri="{FF2B5EF4-FFF2-40B4-BE49-F238E27FC236}">
                <a16:creationId xmlns:a16="http://schemas.microsoft.com/office/drawing/2014/main" id="{5F3572C4-1551-481E-AFFD-45A8667DB708}"/>
              </a:ext>
            </a:extLst>
          </p:cNvPr>
          <p:cNvSpPr/>
          <p:nvPr/>
        </p:nvSpPr>
        <p:spPr>
          <a:xfrm>
            <a:off x="1725993" y="3575392"/>
            <a:ext cx="2070100" cy="1618344"/>
          </a:xfrm>
          <a:prstGeom prst="flowChartOffpageConnector">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t"/>
          <a:lstStyle/>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Incentives (financial, image, other)</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Benchmark with other similar companies</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Benefits</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Energy culture </a:t>
            </a:r>
          </a:p>
        </p:txBody>
      </p:sp>
      <p:sp>
        <p:nvSpPr>
          <p:cNvPr id="90" name="Organigramme : Connecteur page suivante 89">
            <a:extLst>
              <a:ext uri="{FF2B5EF4-FFF2-40B4-BE49-F238E27FC236}">
                <a16:creationId xmlns:a16="http://schemas.microsoft.com/office/drawing/2014/main" id="{285D2185-100C-4ABC-BA4E-8EFC9CCA5258}"/>
              </a:ext>
            </a:extLst>
          </p:cNvPr>
          <p:cNvSpPr/>
          <p:nvPr/>
        </p:nvSpPr>
        <p:spPr>
          <a:xfrm>
            <a:off x="3923093" y="3575392"/>
            <a:ext cx="2070100" cy="1618344"/>
          </a:xfrm>
          <a:prstGeom prst="flowChartOffpageConnector">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t"/>
          <a:lstStyle/>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How to choose new/replacement equipment regarding energy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effficiency</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Sustainable supply-chain</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LCA</a:t>
            </a:r>
          </a:p>
        </p:txBody>
      </p:sp>
      <p:sp>
        <p:nvSpPr>
          <p:cNvPr id="91" name="Organigramme : Connecteur page suivante 90">
            <a:extLst>
              <a:ext uri="{FF2B5EF4-FFF2-40B4-BE49-F238E27FC236}">
                <a16:creationId xmlns:a16="http://schemas.microsoft.com/office/drawing/2014/main" id="{8E53316B-FEEA-406F-9353-3CA87E726522}"/>
              </a:ext>
            </a:extLst>
          </p:cNvPr>
          <p:cNvSpPr/>
          <p:nvPr/>
        </p:nvSpPr>
        <p:spPr>
          <a:xfrm>
            <a:off x="6120193" y="3575392"/>
            <a:ext cx="2070100" cy="1618344"/>
          </a:xfrm>
          <a:prstGeom prst="flowChartOffpageConnector">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t"/>
          <a:lstStyle/>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HVAC</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Pumps</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Sub-metering</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Process Control</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Lamps</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Building envelope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Organigramme : Connecteur page suivante 91">
            <a:extLst>
              <a:ext uri="{FF2B5EF4-FFF2-40B4-BE49-F238E27FC236}">
                <a16:creationId xmlns:a16="http://schemas.microsoft.com/office/drawing/2014/main" id="{072DE8AA-C28F-4887-802A-007AD792ABC5}"/>
              </a:ext>
            </a:extLst>
          </p:cNvPr>
          <p:cNvSpPr/>
          <p:nvPr/>
        </p:nvSpPr>
        <p:spPr>
          <a:xfrm>
            <a:off x="8317293" y="3575392"/>
            <a:ext cx="1954076" cy="1618344"/>
          </a:xfrm>
          <a:prstGeom prst="flowChartOffpageConnector">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t"/>
          <a:lstStyle/>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Best practice</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Energy efficient production</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Energy efficient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behavior</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1F20AD7C-50AC-48A4-9BA5-63E66257E05F}"/>
              </a:ext>
            </a:extLst>
          </p:cNvPr>
          <p:cNvSpPr/>
          <p:nvPr/>
        </p:nvSpPr>
        <p:spPr>
          <a:xfrm>
            <a:off x="1725993" y="5216758"/>
            <a:ext cx="2070100" cy="8344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Decision makers</a:t>
            </a:r>
          </a:p>
        </p:txBody>
      </p:sp>
      <p:sp>
        <p:nvSpPr>
          <p:cNvPr id="94" name="Rectangle 93">
            <a:extLst>
              <a:ext uri="{FF2B5EF4-FFF2-40B4-BE49-F238E27FC236}">
                <a16:creationId xmlns:a16="http://schemas.microsoft.com/office/drawing/2014/main" id="{B08742E5-C841-4A79-90EA-47DB45BEE9F4}"/>
              </a:ext>
            </a:extLst>
          </p:cNvPr>
          <p:cNvSpPr/>
          <p:nvPr/>
        </p:nvSpPr>
        <p:spPr>
          <a:xfrm>
            <a:off x="3923094" y="5223215"/>
            <a:ext cx="2070100" cy="8280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Purchase department</a:t>
            </a:r>
          </a:p>
        </p:txBody>
      </p:sp>
      <p:sp>
        <p:nvSpPr>
          <p:cNvPr id="95" name="Rectangle 94">
            <a:extLst>
              <a:ext uri="{FF2B5EF4-FFF2-40B4-BE49-F238E27FC236}">
                <a16:creationId xmlns:a16="http://schemas.microsoft.com/office/drawing/2014/main" id="{B7AC3335-2B33-4742-B6C6-A080921D09C4}"/>
              </a:ext>
            </a:extLst>
          </p:cNvPr>
          <p:cNvSpPr/>
          <p:nvPr/>
        </p:nvSpPr>
        <p:spPr>
          <a:xfrm>
            <a:off x="6120194" y="5223215"/>
            <a:ext cx="2070100" cy="8280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Technical staff</a:t>
            </a:r>
          </a:p>
        </p:txBody>
      </p:sp>
      <p:sp>
        <p:nvSpPr>
          <p:cNvPr id="96" name="Rectangle 95">
            <a:extLst>
              <a:ext uri="{FF2B5EF4-FFF2-40B4-BE49-F238E27FC236}">
                <a16:creationId xmlns:a16="http://schemas.microsoft.com/office/drawing/2014/main" id="{5E84733D-26F6-4BAC-BD77-C3987E0B271B}"/>
              </a:ext>
            </a:extLst>
          </p:cNvPr>
          <p:cNvSpPr/>
          <p:nvPr/>
        </p:nvSpPr>
        <p:spPr>
          <a:xfrm>
            <a:off x="8317293" y="5193736"/>
            <a:ext cx="2066925" cy="8575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Production staff</a:t>
            </a:r>
          </a:p>
        </p:txBody>
      </p:sp>
      <p:sp>
        <p:nvSpPr>
          <p:cNvPr id="97" name="ZoneTexte 96">
            <a:extLst>
              <a:ext uri="{FF2B5EF4-FFF2-40B4-BE49-F238E27FC236}">
                <a16:creationId xmlns:a16="http://schemas.microsoft.com/office/drawing/2014/main" id="{9BCD2406-958C-4FB2-AA1A-9B84300FC979}"/>
              </a:ext>
            </a:extLst>
          </p:cNvPr>
          <p:cNvSpPr txBox="1"/>
          <p:nvPr/>
        </p:nvSpPr>
        <p:spPr>
          <a:xfrm>
            <a:off x="1732824" y="3190534"/>
            <a:ext cx="576916"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directly</a:t>
            </a:r>
          </a:p>
        </p:txBody>
      </p:sp>
      <p:sp>
        <p:nvSpPr>
          <p:cNvPr id="100" name="Rectangle 99">
            <a:extLst>
              <a:ext uri="{FF2B5EF4-FFF2-40B4-BE49-F238E27FC236}">
                <a16:creationId xmlns:a16="http://schemas.microsoft.com/office/drawing/2014/main" id="{07915889-FEAC-4945-A511-74F5438A948E}"/>
              </a:ext>
            </a:extLst>
          </p:cNvPr>
          <p:cNvSpPr/>
          <p:nvPr/>
        </p:nvSpPr>
        <p:spPr>
          <a:xfrm>
            <a:off x="9044149" y="5213639"/>
            <a:ext cx="613211" cy="482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1" name="Image 100">
            <a:extLst>
              <a:ext uri="{FF2B5EF4-FFF2-40B4-BE49-F238E27FC236}">
                <a16:creationId xmlns:a16="http://schemas.microsoft.com/office/drawing/2014/main" id="{772C35A6-0978-4955-AB04-15F3E37AE1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5265" y="5226799"/>
            <a:ext cx="455680" cy="455680"/>
          </a:xfrm>
          <a:prstGeom prst="rect">
            <a:avLst/>
          </a:prstGeom>
        </p:spPr>
      </p:pic>
      <p:pic>
        <p:nvPicPr>
          <p:cNvPr id="102" name="Image 101">
            <a:extLst>
              <a:ext uri="{FF2B5EF4-FFF2-40B4-BE49-F238E27FC236}">
                <a16:creationId xmlns:a16="http://schemas.microsoft.com/office/drawing/2014/main" id="{7C57B0B7-F6ED-40DE-93A5-0C7C08A3AB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2735" y="4679309"/>
            <a:ext cx="437172" cy="437172"/>
          </a:xfrm>
          <a:prstGeom prst="rect">
            <a:avLst/>
          </a:prstGeom>
        </p:spPr>
      </p:pic>
      <p:pic>
        <p:nvPicPr>
          <p:cNvPr id="103" name="Image 102">
            <a:extLst>
              <a:ext uri="{FF2B5EF4-FFF2-40B4-BE49-F238E27FC236}">
                <a16:creationId xmlns:a16="http://schemas.microsoft.com/office/drawing/2014/main" id="{1694C89F-B588-49D9-836A-C0C7EC4FF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235" y="4659381"/>
            <a:ext cx="437172" cy="437172"/>
          </a:xfrm>
          <a:prstGeom prst="rect">
            <a:avLst/>
          </a:prstGeom>
        </p:spPr>
      </p:pic>
      <p:pic>
        <p:nvPicPr>
          <p:cNvPr id="105" name="Image 104">
            <a:extLst>
              <a:ext uri="{FF2B5EF4-FFF2-40B4-BE49-F238E27FC236}">
                <a16:creationId xmlns:a16="http://schemas.microsoft.com/office/drawing/2014/main" id="{5214CB10-D6ED-4E17-A09C-5F5D95FF9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4149" y="4639453"/>
            <a:ext cx="437172" cy="437172"/>
          </a:xfrm>
          <a:prstGeom prst="rect">
            <a:avLst/>
          </a:prstGeom>
        </p:spPr>
      </p:pic>
      <p:sp>
        <p:nvSpPr>
          <p:cNvPr id="107" name="ZoneTexte 106">
            <a:extLst>
              <a:ext uri="{FF2B5EF4-FFF2-40B4-BE49-F238E27FC236}">
                <a16:creationId xmlns:a16="http://schemas.microsoft.com/office/drawing/2014/main" id="{E261A8EA-3EB8-4477-9531-C2FBE843573C}"/>
              </a:ext>
            </a:extLst>
          </p:cNvPr>
          <p:cNvSpPr txBox="1"/>
          <p:nvPr/>
        </p:nvSpPr>
        <p:spPr>
          <a:xfrm>
            <a:off x="3940233" y="3190534"/>
            <a:ext cx="576916"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directly</a:t>
            </a:r>
          </a:p>
        </p:txBody>
      </p:sp>
      <p:sp>
        <p:nvSpPr>
          <p:cNvPr id="108" name="ZoneTexte 107">
            <a:extLst>
              <a:ext uri="{FF2B5EF4-FFF2-40B4-BE49-F238E27FC236}">
                <a16:creationId xmlns:a16="http://schemas.microsoft.com/office/drawing/2014/main" id="{894FB34E-D40B-4745-BA4F-D73288AE0F92}"/>
              </a:ext>
            </a:extLst>
          </p:cNvPr>
          <p:cNvSpPr txBox="1"/>
          <p:nvPr/>
        </p:nvSpPr>
        <p:spPr>
          <a:xfrm>
            <a:off x="6128574" y="3190534"/>
            <a:ext cx="576916"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directly</a:t>
            </a:r>
          </a:p>
        </p:txBody>
      </p:sp>
      <p:sp>
        <p:nvSpPr>
          <p:cNvPr id="109" name="ZoneTexte 108">
            <a:extLst>
              <a:ext uri="{FF2B5EF4-FFF2-40B4-BE49-F238E27FC236}">
                <a16:creationId xmlns:a16="http://schemas.microsoft.com/office/drawing/2014/main" id="{D1BF3CE8-6D68-4459-9FC2-BFDCAD56B88E}"/>
              </a:ext>
            </a:extLst>
          </p:cNvPr>
          <p:cNvSpPr txBox="1"/>
          <p:nvPr/>
        </p:nvSpPr>
        <p:spPr>
          <a:xfrm>
            <a:off x="8315422" y="3190534"/>
            <a:ext cx="576916"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directly</a:t>
            </a:r>
          </a:p>
        </p:txBody>
      </p:sp>
      <p:sp>
        <p:nvSpPr>
          <p:cNvPr id="110" name="ZoneTexte 109">
            <a:extLst>
              <a:ext uri="{FF2B5EF4-FFF2-40B4-BE49-F238E27FC236}">
                <a16:creationId xmlns:a16="http://schemas.microsoft.com/office/drawing/2014/main" id="{ECB2770C-C20A-414B-A873-C0F50E7AD127}"/>
              </a:ext>
            </a:extLst>
          </p:cNvPr>
          <p:cNvSpPr txBox="1"/>
          <p:nvPr/>
        </p:nvSpPr>
        <p:spPr>
          <a:xfrm>
            <a:off x="3221202" y="3190534"/>
            <a:ext cx="604383"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through</a:t>
            </a:r>
          </a:p>
        </p:txBody>
      </p:sp>
      <p:sp>
        <p:nvSpPr>
          <p:cNvPr id="111" name="ZoneTexte 110">
            <a:extLst>
              <a:ext uri="{FF2B5EF4-FFF2-40B4-BE49-F238E27FC236}">
                <a16:creationId xmlns:a16="http://schemas.microsoft.com/office/drawing/2014/main" id="{6C12B786-423B-4C9B-AF94-F5365116E8AD}"/>
              </a:ext>
            </a:extLst>
          </p:cNvPr>
          <p:cNvSpPr txBox="1"/>
          <p:nvPr/>
        </p:nvSpPr>
        <p:spPr>
          <a:xfrm>
            <a:off x="7619862" y="3190534"/>
            <a:ext cx="604383"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through</a:t>
            </a:r>
          </a:p>
        </p:txBody>
      </p:sp>
      <p:sp>
        <p:nvSpPr>
          <p:cNvPr id="112" name="ZoneTexte 111">
            <a:extLst>
              <a:ext uri="{FF2B5EF4-FFF2-40B4-BE49-F238E27FC236}">
                <a16:creationId xmlns:a16="http://schemas.microsoft.com/office/drawing/2014/main" id="{7ED1C003-B894-40BB-8EFA-50C17413A1A1}"/>
              </a:ext>
            </a:extLst>
          </p:cNvPr>
          <p:cNvSpPr txBox="1"/>
          <p:nvPr/>
        </p:nvSpPr>
        <p:spPr>
          <a:xfrm>
            <a:off x="5426439" y="3190534"/>
            <a:ext cx="604383"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through</a:t>
            </a:r>
          </a:p>
        </p:txBody>
      </p:sp>
      <p:sp>
        <p:nvSpPr>
          <p:cNvPr id="113" name="ZoneTexte 112">
            <a:extLst>
              <a:ext uri="{FF2B5EF4-FFF2-40B4-BE49-F238E27FC236}">
                <a16:creationId xmlns:a16="http://schemas.microsoft.com/office/drawing/2014/main" id="{876F9F8B-A165-4508-99BA-9902BCFCA748}"/>
              </a:ext>
            </a:extLst>
          </p:cNvPr>
          <p:cNvSpPr txBox="1"/>
          <p:nvPr/>
        </p:nvSpPr>
        <p:spPr>
          <a:xfrm>
            <a:off x="9691940" y="3190534"/>
            <a:ext cx="604383"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through</a:t>
            </a:r>
          </a:p>
        </p:txBody>
      </p:sp>
      <p:sp>
        <p:nvSpPr>
          <p:cNvPr id="114" name="Rectangle 113">
            <a:extLst>
              <a:ext uri="{FF2B5EF4-FFF2-40B4-BE49-F238E27FC236}">
                <a16:creationId xmlns:a16="http://schemas.microsoft.com/office/drawing/2014/main" id="{149DED61-13DE-42E6-8963-84E3C5637C82}"/>
              </a:ext>
            </a:extLst>
          </p:cNvPr>
          <p:cNvSpPr/>
          <p:nvPr/>
        </p:nvSpPr>
        <p:spPr>
          <a:xfrm>
            <a:off x="1614667" y="1291135"/>
            <a:ext cx="8769551" cy="829273"/>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IMPAWATT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Web based platform (staff training and capacity building resources)</a:t>
            </a:r>
          </a:p>
        </p:txBody>
      </p:sp>
      <p:sp>
        <p:nvSpPr>
          <p:cNvPr id="115" name="Rectangle : coins arrondis 114">
            <a:extLst>
              <a:ext uri="{FF2B5EF4-FFF2-40B4-BE49-F238E27FC236}">
                <a16:creationId xmlns:a16="http://schemas.microsoft.com/office/drawing/2014/main" id="{37A1E092-7B06-4034-9965-C2FD420CB5BA}"/>
              </a:ext>
            </a:extLst>
          </p:cNvPr>
          <p:cNvSpPr/>
          <p:nvPr/>
        </p:nvSpPr>
        <p:spPr>
          <a:xfrm>
            <a:off x="1614668" y="2541776"/>
            <a:ext cx="8769550" cy="601503"/>
          </a:xfrm>
          <a:prstGeom prst="roundRect">
            <a:avLst/>
          </a:prstGeom>
          <a:solidFill>
            <a:schemeClr val="accent3"/>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“Mr Energy” (Energy manager, board member, auditor,..)</a:t>
            </a:r>
          </a:p>
        </p:txBody>
      </p:sp>
      <p:sp>
        <p:nvSpPr>
          <p:cNvPr id="119" name="Rectangle 118">
            <a:extLst>
              <a:ext uri="{FF2B5EF4-FFF2-40B4-BE49-F238E27FC236}">
                <a16:creationId xmlns:a16="http://schemas.microsoft.com/office/drawing/2014/main" id="{450E3974-A9B8-48BE-9EAA-A4C883751926}"/>
              </a:ext>
            </a:extLst>
          </p:cNvPr>
          <p:cNvSpPr/>
          <p:nvPr/>
        </p:nvSpPr>
        <p:spPr>
          <a:xfrm>
            <a:off x="3224393" y="2476838"/>
            <a:ext cx="571500" cy="1119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840419DB-AE18-4D75-961F-7AD4D32E01E4}"/>
              </a:ext>
            </a:extLst>
          </p:cNvPr>
          <p:cNvSpPr/>
          <p:nvPr/>
        </p:nvSpPr>
        <p:spPr>
          <a:xfrm>
            <a:off x="3219693" y="3087319"/>
            <a:ext cx="571500" cy="1119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67500622-1FC0-4B7B-BB3D-6AF8BF7C882F}"/>
              </a:ext>
            </a:extLst>
          </p:cNvPr>
          <p:cNvSpPr/>
          <p:nvPr/>
        </p:nvSpPr>
        <p:spPr>
          <a:xfrm>
            <a:off x="5427723" y="2485816"/>
            <a:ext cx="571500" cy="1119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5CD44A58-F968-4D50-9DAE-55FB44570471}"/>
              </a:ext>
            </a:extLst>
          </p:cNvPr>
          <p:cNvSpPr/>
          <p:nvPr/>
        </p:nvSpPr>
        <p:spPr>
          <a:xfrm>
            <a:off x="5423023" y="3096297"/>
            <a:ext cx="571500" cy="1119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C4EC9116-63DF-4C9D-B977-87AD33DA797B}"/>
              </a:ext>
            </a:extLst>
          </p:cNvPr>
          <p:cNvSpPr/>
          <p:nvPr/>
        </p:nvSpPr>
        <p:spPr>
          <a:xfrm>
            <a:off x="7596792" y="2496561"/>
            <a:ext cx="571500" cy="1119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5E5EC51F-4327-44DA-B417-85DDEEA19FB8}"/>
              </a:ext>
            </a:extLst>
          </p:cNvPr>
          <p:cNvSpPr/>
          <p:nvPr/>
        </p:nvSpPr>
        <p:spPr>
          <a:xfrm>
            <a:off x="7592092" y="3107042"/>
            <a:ext cx="571500" cy="1119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C21DA3A9-46D2-4F41-92B1-ADFB2582A635}"/>
              </a:ext>
            </a:extLst>
          </p:cNvPr>
          <p:cNvSpPr/>
          <p:nvPr/>
        </p:nvSpPr>
        <p:spPr>
          <a:xfrm>
            <a:off x="9695814" y="2517015"/>
            <a:ext cx="571500" cy="1119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4C1CAE74-82B3-4017-AF91-BABA6955084A}"/>
              </a:ext>
            </a:extLst>
          </p:cNvPr>
          <p:cNvSpPr/>
          <p:nvPr/>
        </p:nvSpPr>
        <p:spPr>
          <a:xfrm>
            <a:off x="9691114" y="3127496"/>
            <a:ext cx="571500" cy="1119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Image 48">
            <a:extLst>
              <a:ext uri="{FF2B5EF4-FFF2-40B4-BE49-F238E27FC236}">
                <a16:creationId xmlns:a16="http://schemas.microsoft.com/office/drawing/2014/main" id="{9DBEADED-0DDD-4A69-8EC1-0A45899D26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3733" y="5260443"/>
            <a:ext cx="415325" cy="419520"/>
          </a:xfrm>
          <a:prstGeom prst="rect">
            <a:avLst/>
          </a:prstGeom>
        </p:spPr>
      </p:pic>
      <p:pic>
        <p:nvPicPr>
          <p:cNvPr id="51" name="Image 50">
            <a:extLst>
              <a:ext uri="{FF2B5EF4-FFF2-40B4-BE49-F238E27FC236}">
                <a16:creationId xmlns:a16="http://schemas.microsoft.com/office/drawing/2014/main" id="{1694C89F-B588-49D9-836A-C0C7EC4FF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801" y="4679309"/>
            <a:ext cx="437172" cy="437172"/>
          </a:xfrm>
          <a:prstGeom prst="rect">
            <a:avLst/>
          </a:prstGeom>
        </p:spPr>
      </p:pic>
    </p:spTree>
    <p:extLst>
      <p:ext uri="{BB962C8B-B14F-4D97-AF65-F5344CB8AC3E}">
        <p14:creationId xmlns:p14="http://schemas.microsoft.com/office/powerpoint/2010/main" val="1607319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409DF8-0CC3-434B-B2B6-D8B7656F342C}"/>
              </a:ext>
            </a:extLst>
          </p:cNvPr>
          <p:cNvSpPr>
            <a:spLocks noGrp="1"/>
          </p:cNvSpPr>
          <p:nvPr>
            <p:ph type="title"/>
          </p:nvPr>
        </p:nvSpPr>
        <p:spPr/>
        <p:txBody>
          <a:bodyPr/>
          <a:lstStyle/>
          <a:p>
            <a:r>
              <a:rPr lang="fr-CH" dirty="0"/>
              <a:t>Information </a:t>
            </a:r>
            <a:r>
              <a:rPr lang="fr-CH" dirty="0" err="1"/>
              <a:t>level</a:t>
            </a:r>
            <a:endParaRPr lang="fr-CH" dirty="0"/>
          </a:p>
        </p:txBody>
      </p:sp>
      <p:sp>
        <p:nvSpPr>
          <p:cNvPr id="6" name="Espace réservé du texte 5">
            <a:extLst>
              <a:ext uri="{FF2B5EF4-FFF2-40B4-BE49-F238E27FC236}">
                <a16:creationId xmlns:a16="http://schemas.microsoft.com/office/drawing/2014/main" id="{6D4782BB-6C16-4852-A026-9CAC57501E0F}"/>
              </a:ext>
            </a:extLst>
          </p:cNvPr>
          <p:cNvSpPr>
            <a:spLocks noGrp="1"/>
          </p:cNvSpPr>
          <p:nvPr>
            <p:ph type="body" sz="quarter" idx="13"/>
          </p:nvPr>
        </p:nvSpPr>
        <p:spPr>
          <a:xfrm>
            <a:off x="577061" y="4355284"/>
            <a:ext cx="3372374" cy="1662849"/>
          </a:xfrm>
        </p:spPr>
        <p:txBody>
          <a:bodyPr/>
          <a:lstStyle/>
          <a:p>
            <a:pPr marL="0" indent="0">
              <a:buNone/>
            </a:pPr>
            <a:r>
              <a:rPr lang="fr-CH" dirty="0" err="1"/>
              <a:t>Superficial</a:t>
            </a:r>
            <a:r>
              <a:rPr lang="fr-CH" dirty="0"/>
              <a:t> information </a:t>
            </a:r>
            <a:r>
              <a:rPr lang="fr-CH" dirty="0" err="1"/>
              <a:t>found</a:t>
            </a:r>
            <a:r>
              <a:rPr lang="fr-CH" dirty="0"/>
              <a:t> on the internet </a:t>
            </a:r>
          </a:p>
        </p:txBody>
      </p:sp>
      <p:sp>
        <p:nvSpPr>
          <p:cNvPr id="3" name="Espace réservé du numéro de diapositive 2">
            <a:extLst>
              <a:ext uri="{FF2B5EF4-FFF2-40B4-BE49-F238E27FC236}">
                <a16:creationId xmlns:a16="http://schemas.microsoft.com/office/drawing/2014/main" id="{7B3E22C5-1E32-48C2-A9CD-D9FFC46D758A}"/>
              </a:ext>
            </a:extLst>
          </p:cNvPr>
          <p:cNvSpPr>
            <a:spLocks noGrp="1"/>
          </p:cNvSpPr>
          <p:nvPr>
            <p:ph type="sldNum" sz="quarter" idx="12"/>
          </p:nvPr>
        </p:nvSpPr>
        <p:spPr/>
        <p:txBody>
          <a:bodyPr/>
          <a:lstStyle/>
          <a:p>
            <a:fld id="{EA29A727-5B0F-406F-A76C-7B93759A547D}" type="slidenum">
              <a:rPr lang="fr-CH" smtClean="0"/>
              <a:t>12</a:t>
            </a:fld>
            <a:endParaRPr lang="fr-CH"/>
          </a:p>
        </p:txBody>
      </p:sp>
      <p:pic>
        <p:nvPicPr>
          <p:cNvPr id="8" name="Image 7">
            <a:extLst>
              <a:ext uri="{FF2B5EF4-FFF2-40B4-BE49-F238E27FC236}">
                <a16:creationId xmlns:a16="http://schemas.microsoft.com/office/drawing/2014/main" id="{FC4F03D9-F3EC-4F59-BCCB-2F4FDFC9DA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061" y="1187940"/>
            <a:ext cx="2956420" cy="2956420"/>
          </a:xfrm>
          <a:prstGeom prst="rect">
            <a:avLst/>
          </a:prstGeom>
        </p:spPr>
      </p:pic>
      <p:pic>
        <p:nvPicPr>
          <p:cNvPr id="10" name="Image 9">
            <a:extLst>
              <a:ext uri="{FF2B5EF4-FFF2-40B4-BE49-F238E27FC236}">
                <a16:creationId xmlns:a16="http://schemas.microsoft.com/office/drawing/2014/main" id="{CCC44EB2-6ACC-49D7-9E57-1AEF1645B2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99" y="204297"/>
            <a:ext cx="3901440" cy="3901440"/>
          </a:xfrm>
          <a:prstGeom prst="rect">
            <a:avLst/>
          </a:prstGeom>
        </p:spPr>
      </p:pic>
      <p:sp>
        <p:nvSpPr>
          <p:cNvPr id="11" name="Espace réservé du texte 5">
            <a:extLst>
              <a:ext uri="{FF2B5EF4-FFF2-40B4-BE49-F238E27FC236}">
                <a16:creationId xmlns:a16="http://schemas.microsoft.com/office/drawing/2014/main" id="{DDDC9751-C585-4CE9-8A3D-19AC943BB312}"/>
              </a:ext>
            </a:extLst>
          </p:cNvPr>
          <p:cNvSpPr txBox="1">
            <a:spLocks/>
          </p:cNvSpPr>
          <p:nvPr/>
        </p:nvSpPr>
        <p:spPr>
          <a:xfrm>
            <a:off x="8080377" y="4300508"/>
            <a:ext cx="3534562" cy="1662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H" dirty="0"/>
              <a:t>Time </a:t>
            </a:r>
            <a:r>
              <a:rPr lang="fr-CH" dirty="0" err="1"/>
              <a:t>consuming</a:t>
            </a:r>
            <a:r>
              <a:rPr lang="fr-CH" dirty="0"/>
              <a:t> trainings (</a:t>
            </a:r>
            <a:r>
              <a:rPr lang="fr-CH" dirty="0" err="1"/>
              <a:t>complete</a:t>
            </a:r>
            <a:r>
              <a:rPr lang="fr-CH" dirty="0"/>
              <a:t> courses)</a:t>
            </a:r>
          </a:p>
        </p:txBody>
      </p:sp>
      <p:pic>
        <p:nvPicPr>
          <p:cNvPr id="12" name="Graphique 11">
            <a:extLst>
              <a:ext uri="{FF2B5EF4-FFF2-40B4-BE49-F238E27FC236}">
                <a16:creationId xmlns:a16="http://schemas.microsoft.com/office/drawing/2014/main" id="{655AF4E0-2C4B-480B-B44C-93652E3222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3701" y="1460700"/>
            <a:ext cx="2067825" cy="2163264"/>
          </a:xfrm>
          <a:prstGeom prst="rect">
            <a:avLst/>
          </a:prstGeom>
        </p:spPr>
      </p:pic>
      <p:sp>
        <p:nvSpPr>
          <p:cNvPr id="14" name="ZoneTexte 13">
            <a:extLst>
              <a:ext uri="{FF2B5EF4-FFF2-40B4-BE49-F238E27FC236}">
                <a16:creationId xmlns:a16="http://schemas.microsoft.com/office/drawing/2014/main" id="{FA28A914-794C-48AB-9A31-2E18D4790B8E}"/>
              </a:ext>
            </a:extLst>
          </p:cNvPr>
          <p:cNvSpPr txBox="1"/>
          <p:nvPr/>
        </p:nvSpPr>
        <p:spPr>
          <a:xfrm>
            <a:off x="4320170" y="4529370"/>
            <a:ext cx="3372374" cy="86793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nSpc>
                <a:spcPct val="90000"/>
              </a:lnSpc>
              <a:spcBef>
                <a:spcPts val="1000"/>
              </a:spcBef>
            </a:pPr>
            <a:r>
              <a:rPr lang="fr-CH" sz="2800" dirty="0">
                <a:solidFill>
                  <a:schemeClr val="tx1">
                    <a:lumMod val="65000"/>
                    <a:lumOff val="35000"/>
                  </a:schemeClr>
                </a:solidFill>
                <a:ea typeface="Arial Unicode MS" panose="020B0604020202020204" pitchFamily="34" charset="-128"/>
              </a:rPr>
              <a:t>IMPAWATT </a:t>
            </a:r>
            <a:r>
              <a:rPr lang="fr-CH" sz="2800" dirty="0" err="1">
                <a:solidFill>
                  <a:schemeClr val="tx1">
                    <a:lumMod val="65000"/>
                    <a:lumOff val="35000"/>
                  </a:schemeClr>
                </a:solidFill>
                <a:ea typeface="Arial Unicode MS" panose="020B0604020202020204" pitchFamily="34" charset="-128"/>
              </a:rPr>
              <a:t>fill</a:t>
            </a:r>
            <a:r>
              <a:rPr lang="fr-CH" sz="2800" dirty="0">
                <a:solidFill>
                  <a:schemeClr val="tx1">
                    <a:lumMod val="65000"/>
                    <a:lumOff val="35000"/>
                  </a:schemeClr>
                </a:solidFill>
                <a:ea typeface="Arial Unicode MS" panose="020B0604020202020204" pitchFamily="34" charset="-128"/>
              </a:rPr>
              <a:t> the gap</a:t>
            </a:r>
          </a:p>
        </p:txBody>
      </p:sp>
    </p:spTree>
    <p:extLst>
      <p:ext uri="{BB962C8B-B14F-4D97-AF65-F5344CB8AC3E}">
        <p14:creationId xmlns:p14="http://schemas.microsoft.com/office/powerpoint/2010/main" val="276908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6EAC97-6FFC-459F-A716-E1C63220F738}"/>
              </a:ext>
            </a:extLst>
          </p:cNvPr>
          <p:cNvSpPr>
            <a:spLocks noGrp="1"/>
          </p:cNvSpPr>
          <p:nvPr>
            <p:ph type="title"/>
          </p:nvPr>
        </p:nvSpPr>
        <p:spPr/>
        <p:txBody>
          <a:bodyPr/>
          <a:lstStyle/>
          <a:p>
            <a:r>
              <a:rPr lang="fr-CH" sz="2400" dirty="0"/>
              <a:t>IMPAWATT Workflow and </a:t>
            </a:r>
            <a:r>
              <a:rPr lang="fr-CH" sz="2400" dirty="0" err="1"/>
              <a:t>project</a:t>
            </a:r>
            <a:r>
              <a:rPr lang="fr-CH" sz="2400" dirty="0"/>
              <a:t> concept</a:t>
            </a:r>
            <a:endParaRPr lang="fr-CH" dirty="0"/>
          </a:p>
        </p:txBody>
      </p:sp>
      <p:sp>
        <p:nvSpPr>
          <p:cNvPr id="3" name="Espace réservé du contenu 2">
            <a:extLst>
              <a:ext uri="{FF2B5EF4-FFF2-40B4-BE49-F238E27FC236}">
                <a16:creationId xmlns:a16="http://schemas.microsoft.com/office/drawing/2014/main" id="{9F137EF1-9E77-4F7C-AD96-2F0CBF537C20}"/>
              </a:ext>
            </a:extLst>
          </p:cNvPr>
          <p:cNvSpPr>
            <a:spLocks noGrp="1"/>
          </p:cNvSpPr>
          <p:nvPr>
            <p:ph idx="1"/>
          </p:nvPr>
        </p:nvSpPr>
        <p:spPr/>
        <p:txBody>
          <a:bodyPr/>
          <a:lstStyle/>
          <a:p>
            <a:endParaRPr lang="fr-CH" dirty="0"/>
          </a:p>
        </p:txBody>
      </p:sp>
      <p:sp>
        <p:nvSpPr>
          <p:cNvPr id="4" name="Rectangle 3">
            <a:extLst>
              <a:ext uri="{FF2B5EF4-FFF2-40B4-BE49-F238E27FC236}">
                <a16:creationId xmlns:a16="http://schemas.microsoft.com/office/drawing/2014/main" id="{8E195160-F765-4056-849A-2187CB91D439}"/>
              </a:ext>
            </a:extLst>
          </p:cNvPr>
          <p:cNvSpPr/>
          <p:nvPr/>
        </p:nvSpPr>
        <p:spPr>
          <a:xfrm>
            <a:off x="-37672" y="6462543"/>
            <a:ext cx="12267344" cy="51191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p>
        </p:txBody>
      </p:sp>
      <p:grpSp>
        <p:nvGrpSpPr>
          <p:cNvPr id="5" name="Groupe 4">
            <a:extLst>
              <a:ext uri="{FF2B5EF4-FFF2-40B4-BE49-F238E27FC236}">
                <a16:creationId xmlns:a16="http://schemas.microsoft.com/office/drawing/2014/main" id="{7239B30A-A2C6-479E-8B8F-ABBADD3604ED}"/>
              </a:ext>
            </a:extLst>
          </p:cNvPr>
          <p:cNvGrpSpPr/>
          <p:nvPr/>
        </p:nvGrpSpPr>
        <p:grpSpPr>
          <a:xfrm>
            <a:off x="246199" y="981143"/>
            <a:ext cx="2706624" cy="2660904"/>
            <a:chOff x="81585" y="2206070"/>
            <a:chExt cx="2706624" cy="2660904"/>
          </a:xfrm>
        </p:grpSpPr>
        <p:sp>
          <p:nvSpPr>
            <p:cNvPr id="6" name="Rectangle 5">
              <a:extLst>
                <a:ext uri="{FF2B5EF4-FFF2-40B4-BE49-F238E27FC236}">
                  <a16:creationId xmlns:a16="http://schemas.microsoft.com/office/drawing/2014/main" id="{D2834B64-4CC5-4FAE-8E7B-CDEB63917EF4}"/>
                </a:ext>
              </a:extLst>
            </p:cNvPr>
            <p:cNvSpPr/>
            <p:nvPr/>
          </p:nvSpPr>
          <p:spPr>
            <a:xfrm>
              <a:off x="81585" y="2206070"/>
              <a:ext cx="2706624" cy="896112"/>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CH" sz="1600" dirty="0"/>
                <a:t>WP1</a:t>
              </a:r>
            </a:p>
            <a:p>
              <a:pPr algn="ctr"/>
              <a:r>
                <a:rPr lang="en-US" sz="1600" b="1" dirty="0"/>
                <a:t>Barriers mapping and best practices</a:t>
              </a:r>
              <a:endParaRPr lang="fr-CH" sz="1600" b="1" dirty="0"/>
            </a:p>
          </p:txBody>
        </p:sp>
        <p:sp>
          <p:nvSpPr>
            <p:cNvPr id="7" name="Rectangle 6">
              <a:extLst>
                <a:ext uri="{FF2B5EF4-FFF2-40B4-BE49-F238E27FC236}">
                  <a16:creationId xmlns:a16="http://schemas.microsoft.com/office/drawing/2014/main" id="{27FEE09C-BD6B-4257-8645-81D7C23F034E}"/>
                </a:ext>
              </a:extLst>
            </p:cNvPr>
            <p:cNvSpPr/>
            <p:nvPr/>
          </p:nvSpPr>
          <p:spPr>
            <a:xfrm>
              <a:off x="81585" y="3102182"/>
              <a:ext cx="2706624" cy="1764792"/>
            </a:xfrm>
            <a:prstGeom prst="rect">
              <a:avLst/>
            </a:prstGeom>
            <a:noFill/>
          </p:spPr>
          <p:style>
            <a:lnRef idx="1">
              <a:schemeClr val="dk1"/>
            </a:lnRef>
            <a:fillRef idx="2">
              <a:schemeClr val="dk1"/>
            </a:fillRef>
            <a:effectRef idx="1">
              <a:schemeClr val="dk1"/>
            </a:effectRef>
            <a:fontRef idx="minor">
              <a:schemeClr val="dk1"/>
            </a:fontRef>
          </p:style>
          <p:txBody>
            <a:bodyPr rtlCol="0" anchor="t"/>
            <a:lstStyle/>
            <a:p>
              <a:pPr marL="447675" indent="-447675"/>
              <a:r>
                <a:rPr lang="fr-FR" sz="2800" dirty="0">
                  <a:latin typeface="FontAwesome" pitchFamily="2" charset="0"/>
                </a:rPr>
                <a:t></a:t>
              </a:r>
              <a:r>
                <a:rPr lang="fr-FR" sz="1600" i="1" dirty="0"/>
                <a:t> 	</a:t>
              </a:r>
              <a:r>
                <a:rPr lang="fr-CH" sz="1600" dirty="0" err="1"/>
                <a:t>Collect</a:t>
              </a:r>
              <a:r>
                <a:rPr lang="fr-CH" sz="1600" dirty="0"/>
                <a:t> best practice and </a:t>
              </a:r>
              <a:r>
                <a:rPr lang="fr-CH" sz="1600" dirty="0" err="1"/>
                <a:t>methodology</a:t>
              </a:r>
              <a:endParaRPr lang="fr-CH" sz="1600" dirty="0">
                <a:latin typeface="FontAwesome" pitchFamily="2" charset="0"/>
              </a:endParaRPr>
            </a:p>
            <a:p>
              <a:pPr marL="447675" indent="-447675"/>
              <a:r>
                <a:rPr lang="fr-FR" sz="3200" dirty="0">
                  <a:latin typeface="FontAwesome" pitchFamily="2" charset="0"/>
                </a:rPr>
                <a:t></a:t>
              </a:r>
              <a:r>
                <a:rPr lang="fr-FR" sz="1600" dirty="0">
                  <a:latin typeface="FontAwesome" pitchFamily="2" charset="0"/>
                </a:rPr>
                <a:t> </a:t>
              </a:r>
              <a:r>
                <a:rPr lang="fr-CH" sz="1600" dirty="0" err="1"/>
                <a:t>platform</a:t>
              </a:r>
              <a:r>
                <a:rPr lang="fr-CH" sz="1600" dirty="0"/>
                <a:t> concept and design</a:t>
              </a:r>
            </a:p>
          </p:txBody>
        </p:sp>
      </p:grpSp>
      <p:sp>
        <p:nvSpPr>
          <p:cNvPr id="8" name="Rectangle 7">
            <a:extLst>
              <a:ext uri="{FF2B5EF4-FFF2-40B4-BE49-F238E27FC236}">
                <a16:creationId xmlns:a16="http://schemas.microsoft.com/office/drawing/2014/main" id="{CBAE5860-5A3C-4D64-A91B-15C96D54DDF4}"/>
              </a:ext>
            </a:extLst>
          </p:cNvPr>
          <p:cNvSpPr/>
          <p:nvPr/>
        </p:nvSpPr>
        <p:spPr>
          <a:xfrm>
            <a:off x="3315303" y="5976264"/>
            <a:ext cx="3842775" cy="770428"/>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t"/>
          <a:lstStyle/>
          <a:p>
            <a:pPr algn="ctr"/>
            <a:r>
              <a:rPr lang="fr-CH" sz="1600" dirty="0"/>
              <a:t>WP5</a:t>
            </a:r>
          </a:p>
          <a:p>
            <a:pPr algn="ctr"/>
            <a:r>
              <a:rPr lang="en-US" sz="1600" b="1" dirty="0"/>
              <a:t>Development of the platform </a:t>
            </a:r>
            <a:r>
              <a:rPr lang="fr-FR" sz="1600" dirty="0">
                <a:latin typeface="FontAwesome" pitchFamily="2" charset="0"/>
              </a:rPr>
              <a:t></a:t>
            </a:r>
            <a:endParaRPr lang="fr-CH" sz="1600" b="1" dirty="0">
              <a:latin typeface="FontAwesome" pitchFamily="2" charset="0"/>
            </a:endParaRPr>
          </a:p>
          <a:p>
            <a:pPr algn="ctr"/>
            <a:endParaRPr lang="en-US" sz="1600" b="1" dirty="0"/>
          </a:p>
        </p:txBody>
      </p:sp>
      <p:grpSp>
        <p:nvGrpSpPr>
          <p:cNvPr id="9" name="Groupe 8">
            <a:extLst>
              <a:ext uri="{FF2B5EF4-FFF2-40B4-BE49-F238E27FC236}">
                <a16:creationId xmlns:a16="http://schemas.microsoft.com/office/drawing/2014/main" id="{0FF6C8F8-4550-4727-844C-682276F6E6A3}"/>
              </a:ext>
            </a:extLst>
          </p:cNvPr>
          <p:cNvGrpSpPr/>
          <p:nvPr/>
        </p:nvGrpSpPr>
        <p:grpSpPr>
          <a:xfrm>
            <a:off x="9208700" y="979037"/>
            <a:ext cx="2706624" cy="2759676"/>
            <a:chOff x="9426543" y="631475"/>
            <a:chExt cx="2706624" cy="2759676"/>
          </a:xfrm>
        </p:grpSpPr>
        <p:sp>
          <p:nvSpPr>
            <p:cNvPr id="10" name="Rectangle 9">
              <a:extLst>
                <a:ext uri="{FF2B5EF4-FFF2-40B4-BE49-F238E27FC236}">
                  <a16:creationId xmlns:a16="http://schemas.microsoft.com/office/drawing/2014/main" id="{A9345650-AA5E-4BF1-8817-C5CE4CDD2988}"/>
                </a:ext>
              </a:extLst>
            </p:cNvPr>
            <p:cNvSpPr/>
            <p:nvPr/>
          </p:nvSpPr>
          <p:spPr>
            <a:xfrm>
              <a:off x="9426543" y="631475"/>
              <a:ext cx="2706624" cy="682752"/>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CH" sz="1600" dirty="0"/>
                <a:t>WP6</a:t>
              </a:r>
            </a:p>
            <a:p>
              <a:pPr algn="ctr"/>
              <a:r>
                <a:rPr lang="en-US" sz="1600" b="1" dirty="0"/>
                <a:t>Testing and assessment</a:t>
              </a:r>
              <a:endParaRPr lang="fr-CH" sz="1600" b="1" dirty="0"/>
            </a:p>
          </p:txBody>
        </p:sp>
        <p:sp>
          <p:nvSpPr>
            <p:cNvPr id="11" name="Rectangle 10">
              <a:extLst>
                <a:ext uri="{FF2B5EF4-FFF2-40B4-BE49-F238E27FC236}">
                  <a16:creationId xmlns:a16="http://schemas.microsoft.com/office/drawing/2014/main" id="{9351884D-878D-49C3-89DE-AA489B6F7B20}"/>
                </a:ext>
              </a:extLst>
            </p:cNvPr>
            <p:cNvSpPr/>
            <p:nvPr/>
          </p:nvSpPr>
          <p:spPr>
            <a:xfrm>
              <a:off x="9426543" y="1306393"/>
              <a:ext cx="2706624" cy="2084758"/>
            </a:xfrm>
            <a:prstGeom prst="rect">
              <a:avLst/>
            </a:prstGeom>
            <a:noFill/>
          </p:spPr>
          <p:style>
            <a:lnRef idx="1">
              <a:schemeClr val="dk1"/>
            </a:lnRef>
            <a:fillRef idx="2">
              <a:schemeClr val="dk1"/>
            </a:fillRef>
            <a:effectRef idx="1">
              <a:schemeClr val="dk1"/>
            </a:effectRef>
            <a:fontRef idx="minor">
              <a:schemeClr val="dk1"/>
            </a:fontRef>
          </p:style>
          <p:txBody>
            <a:bodyPr rtlCol="0" anchor="t"/>
            <a:lstStyle/>
            <a:p>
              <a:r>
                <a:rPr lang="fr-FR" sz="4000" dirty="0">
                  <a:latin typeface="FontAwesome" pitchFamily="2" charset="0"/>
                </a:rPr>
                <a:t> </a:t>
              </a:r>
              <a:r>
                <a:rPr lang="fr-FR" sz="1600" dirty="0"/>
                <a:t>Platform </a:t>
              </a:r>
              <a:r>
                <a:rPr lang="fr-FR" sz="1600" dirty="0" err="1"/>
                <a:t>presentation</a:t>
              </a:r>
              <a:endParaRPr lang="fr-FR" sz="4000" dirty="0">
                <a:latin typeface="FontAwesome" pitchFamily="2" charset="0"/>
              </a:endParaRPr>
            </a:p>
            <a:p>
              <a:r>
                <a:rPr lang="fr-FR" sz="4000" dirty="0">
                  <a:latin typeface="FontAwesome" pitchFamily="2" charset="0"/>
                </a:rPr>
                <a:t> </a:t>
              </a:r>
              <a:r>
                <a:rPr lang="fr-FR" sz="1600" dirty="0" err="1"/>
                <a:t>Testing</a:t>
              </a:r>
              <a:endParaRPr lang="fr-FR" sz="1600" dirty="0">
                <a:latin typeface="FontAwesome" pitchFamily="2" charset="0"/>
              </a:endParaRPr>
            </a:p>
            <a:p>
              <a:r>
                <a:rPr lang="fr-FR" sz="4000" dirty="0">
                  <a:latin typeface="FontAwesome" pitchFamily="2" charset="0"/>
                </a:rPr>
                <a:t></a:t>
              </a:r>
              <a:r>
                <a:rPr lang="fr-FR" sz="4000" dirty="0"/>
                <a:t> </a:t>
              </a:r>
              <a:r>
                <a:rPr lang="fr-FR" sz="1600" dirty="0" err="1"/>
                <a:t>Assess</a:t>
              </a:r>
              <a:r>
                <a:rPr lang="fr-FR" sz="1600" dirty="0"/>
                <a:t> impact</a:t>
              </a:r>
              <a:endParaRPr lang="fr-FR" sz="1600" dirty="0">
                <a:latin typeface="FontAwesome" pitchFamily="2" charset="0"/>
              </a:endParaRPr>
            </a:p>
            <a:p>
              <a:endParaRPr lang="fr-CH" sz="4000" dirty="0">
                <a:latin typeface="FontAwesome" pitchFamily="2" charset="0"/>
              </a:endParaRPr>
            </a:p>
          </p:txBody>
        </p:sp>
      </p:grpSp>
      <p:sp>
        <p:nvSpPr>
          <p:cNvPr id="12" name="Rectangle : coins arrondis 11">
            <a:extLst>
              <a:ext uri="{FF2B5EF4-FFF2-40B4-BE49-F238E27FC236}">
                <a16:creationId xmlns:a16="http://schemas.microsoft.com/office/drawing/2014/main" id="{5EABC01C-FD84-437B-BB88-D178C0F39544}"/>
              </a:ext>
            </a:extLst>
          </p:cNvPr>
          <p:cNvSpPr/>
          <p:nvPr/>
        </p:nvSpPr>
        <p:spPr>
          <a:xfrm>
            <a:off x="7494254" y="925873"/>
            <a:ext cx="1349045" cy="5966097"/>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CH" sz="2000" b="1" dirty="0"/>
              <a:t>Online</a:t>
            </a:r>
          </a:p>
          <a:p>
            <a:pPr algn="ctr"/>
            <a:r>
              <a:rPr lang="fr-CH" sz="2000" b="1" dirty="0"/>
              <a:t>Platform</a:t>
            </a:r>
          </a:p>
          <a:p>
            <a:pPr algn="ctr"/>
            <a:endParaRPr lang="fr-CH" dirty="0"/>
          </a:p>
          <a:p>
            <a:pPr algn="ctr"/>
            <a:endParaRPr lang="fr-CH" dirty="0"/>
          </a:p>
          <a:p>
            <a:pPr algn="ctr"/>
            <a:endParaRPr lang="fr-CH" dirty="0"/>
          </a:p>
          <a:p>
            <a:pPr algn="ctr"/>
            <a:endParaRPr lang="fr-CH" dirty="0"/>
          </a:p>
        </p:txBody>
      </p:sp>
      <p:pic>
        <p:nvPicPr>
          <p:cNvPr id="13" name="Image 12">
            <a:extLst>
              <a:ext uri="{FF2B5EF4-FFF2-40B4-BE49-F238E27FC236}">
                <a16:creationId xmlns:a16="http://schemas.microsoft.com/office/drawing/2014/main" id="{7BB2051D-6A31-40E0-A1CC-88AB92C00B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4044" y="1163653"/>
            <a:ext cx="789465" cy="789465"/>
          </a:xfrm>
          <a:prstGeom prst="rect">
            <a:avLst/>
          </a:prstGeom>
        </p:spPr>
      </p:pic>
      <p:sp>
        <p:nvSpPr>
          <p:cNvPr id="14" name="ZoneTexte 13">
            <a:extLst>
              <a:ext uri="{FF2B5EF4-FFF2-40B4-BE49-F238E27FC236}">
                <a16:creationId xmlns:a16="http://schemas.microsoft.com/office/drawing/2014/main" id="{A51962D8-333A-414D-A21D-618202CA86E3}"/>
              </a:ext>
            </a:extLst>
          </p:cNvPr>
          <p:cNvSpPr txBox="1"/>
          <p:nvPr/>
        </p:nvSpPr>
        <p:spPr>
          <a:xfrm>
            <a:off x="7794779" y="2229928"/>
            <a:ext cx="747994" cy="769441"/>
          </a:xfrm>
          <a:prstGeom prst="rect">
            <a:avLst/>
          </a:prstGeom>
          <a:noFill/>
        </p:spPr>
        <p:txBody>
          <a:bodyPr wrap="square" rtlCol="0">
            <a:spAutoFit/>
          </a:bodyPr>
          <a:lstStyle/>
          <a:p>
            <a:r>
              <a:rPr lang="fr-FR" sz="4400" dirty="0">
                <a:solidFill>
                  <a:schemeClr val="bg1">
                    <a:lumMod val="95000"/>
                  </a:schemeClr>
                </a:solidFill>
                <a:latin typeface="FontAwesome" pitchFamily="2" charset="0"/>
              </a:rPr>
              <a:t></a:t>
            </a:r>
            <a:endParaRPr lang="fr-CH" sz="4400" dirty="0">
              <a:solidFill>
                <a:schemeClr val="bg1">
                  <a:lumMod val="95000"/>
                </a:schemeClr>
              </a:solidFill>
              <a:latin typeface="FontAwesome" pitchFamily="2" charset="0"/>
            </a:endParaRPr>
          </a:p>
        </p:txBody>
      </p:sp>
      <p:pic>
        <p:nvPicPr>
          <p:cNvPr id="15" name="Image 14">
            <a:extLst>
              <a:ext uri="{FF2B5EF4-FFF2-40B4-BE49-F238E27FC236}">
                <a16:creationId xmlns:a16="http://schemas.microsoft.com/office/drawing/2014/main" id="{BBFB72BA-784C-42E4-84F4-1D6C9B5723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0203" y="4342454"/>
            <a:ext cx="577147" cy="569959"/>
          </a:xfrm>
          <a:prstGeom prst="rect">
            <a:avLst/>
          </a:prstGeom>
        </p:spPr>
      </p:pic>
      <p:sp>
        <p:nvSpPr>
          <p:cNvPr id="16" name="ZoneTexte 15">
            <a:extLst>
              <a:ext uri="{FF2B5EF4-FFF2-40B4-BE49-F238E27FC236}">
                <a16:creationId xmlns:a16="http://schemas.microsoft.com/office/drawing/2014/main" id="{50938C67-1904-42E4-BDC3-B28B10D64F58}"/>
              </a:ext>
            </a:extLst>
          </p:cNvPr>
          <p:cNvSpPr txBox="1"/>
          <p:nvPr/>
        </p:nvSpPr>
        <p:spPr>
          <a:xfrm>
            <a:off x="7816449" y="4958606"/>
            <a:ext cx="704654" cy="1631216"/>
          </a:xfrm>
          <a:prstGeom prst="rect">
            <a:avLst/>
          </a:prstGeom>
          <a:noFill/>
        </p:spPr>
        <p:txBody>
          <a:bodyPr wrap="square" rtlCol="0">
            <a:spAutoFit/>
          </a:bodyPr>
          <a:lstStyle/>
          <a:p>
            <a:pPr algn="ctr"/>
            <a:r>
              <a:rPr lang="fr-FR" sz="3600" dirty="0">
                <a:latin typeface="FontAwesome" pitchFamily="2" charset="0"/>
              </a:rPr>
              <a:t></a:t>
            </a:r>
          </a:p>
          <a:p>
            <a:pPr algn="ctr"/>
            <a:r>
              <a:rPr lang="fr-FR" sz="3600" dirty="0">
                <a:latin typeface="FontAwesome" pitchFamily="2" charset="0"/>
              </a:rPr>
              <a:t></a:t>
            </a:r>
            <a:endParaRPr lang="fr-CH" sz="3600" dirty="0">
              <a:latin typeface="FontAwesome" pitchFamily="2" charset="0"/>
            </a:endParaRPr>
          </a:p>
          <a:p>
            <a:endParaRPr lang="fr-CH" sz="2800" dirty="0"/>
          </a:p>
        </p:txBody>
      </p:sp>
      <p:grpSp>
        <p:nvGrpSpPr>
          <p:cNvPr id="17" name="Groupe 16">
            <a:extLst>
              <a:ext uri="{FF2B5EF4-FFF2-40B4-BE49-F238E27FC236}">
                <a16:creationId xmlns:a16="http://schemas.microsoft.com/office/drawing/2014/main" id="{096E4021-46AA-4D34-9A25-88036223DF04}"/>
              </a:ext>
            </a:extLst>
          </p:cNvPr>
          <p:cNvGrpSpPr/>
          <p:nvPr/>
        </p:nvGrpSpPr>
        <p:grpSpPr>
          <a:xfrm>
            <a:off x="9208699" y="4105621"/>
            <a:ext cx="2706624" cy="1399516"/>
            <a:chOff x="9426543" y="4178229"/>
            <a:chExt cx="2706624" cy="1399516"/>
          </a:xfrm>
        </p:grpSpPr>
        <p:sp>
          <p:nvSpPr>
            <p:cNvPr id="18" name="Rectangle 17">
              <a:extLst>
                <a:ext uri="{FF2B5EF4-FFF2-40B4-BE49-F238E27FC236}">
                  <a16:creationId xmlns:a16="http://schemas.microsoft.com/office/drawing/2014/main" id="{19DD64C7-DE5F-4ADC-B8D4-2B381E9C7B3C}"/>
                </a:ext>
              </a:extLst>
            </p:cNvPr>
            <p:cNvSpPr/>
            <p:nvPr/>
          </p:nvSpPr>
          <p:spPr>
            <a:xfrm>
              <a:off x="9426543" y="4178229"/>
              <a:ext cx="2706624" cy="871291"/>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t"/>
            <a:lstStyle/>
            <a:p>
              <a:pPr algn="ctr"/>
              <a:r>
                <a:rPr lang="fr-CH" sz="1600" dirty="0"/>
                <a:t>WP7</a:t>
              </a:r>
            </a:p>
            <a:p>
              <a:pPr algn="ctr"/>
              <a:r>
                <a:rPr lang="en-US" sz="1600" b="1" dirty="0"/>
                <a:t>Dissemination and exploitation</a:t>
              </a:r>
            </a:p>
          </p:txBody>
        </p:sp>
        <p:sp>
          <p:nvSpPr>
            <p:cNvPr id="19" name="Rectangle 18">
              <a:extLst>
                <a:ext uri="{FF2B5EF4-FFF2-40B4-BE49-F238E27FC236}">
                  <a16:creationId xmlns:a16="http://schemas.microsoft.com/office/drawing/2014/main" id="{55B8804E-33F3-4163-9200-47D123FC6B90}"/>
                </a:ext>
              </a:extLst>
            </p:cNvPr>
            <p:cNvSpPr/>
            <p:nvPr/>
          </p:nvSpPr>
          <p:spPr>
            <a:xfrm>
              <a:off x="9426543" y="5049520"/>
              <a:ext cx="2706624" cy="528225"/>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algn="ctr"/>
              <a:r>
                <a:rPr lang="fr-FR" sz="2800" dirty="0">
                  <a:latin typeface="FontAwesome" pitchFamily="2" charset="0"/>
                </a:rPr>
                <a:t></a:t>
              </a:r>
              <a:endParaRPr lang="fr-CH" sz="2800" dirty="0"/>
            </a:p>
          </p:txBody>
        </p:sp>
      </p:grpSp>
      <p:grpSp>
        <p:nvGrpSpPr>
          <p:cNvPr id="20" name="Groupe 19">
            <a:extLst>
              <a:ext uri="{FF2B5EF4-FFF2-40B4-BE49-F238E27FC236}">
                <a16:creationId xmlns:a16="http://schemas.microsoft.com/office/drawing/2014/main" id="{6EB90C5C-9873-4290-BE5D-CD553053A3B9}"/>
              </a:ext>
            </a:extLst>
          </p:cNvPr>
          <p:cNvGrpSpPr/>
          <p:nvPr/>
        </p:nvGrpSpPr>
        <p:grpSpPr>
          <a:xfrm>
            <a:off x="3299523" y="978996"/>
            <a:ext cx="4192572" cy="4898304"/>
            <a:chOff x="3341483" y="1810357"/>
            <a:chExt cx="4192572" cy="4898304"/>
          </a:xfrm>
        </p:grpSpPr>
        <p:sp>
          <p:nvSpPr>
            <p:cNvPr id="21" name="Rectangle 20">
              <a:extLst>
                <a:ext uri="{FF2B5EF4-FFF2-40B4-BE49-F238E27FC236}">
                  <a16:creationId xmlns:a16="http://schemas.microsoft.com/office/drawing/2014/main" id="{A9DDCEDF-5709-42D2-862B-6BD2B92C5E39}"/>
                </a:ext>
              </a:extLst>
            </p:cNvPr>
            <p:cNvSpPr/>
            <p:nvPr/>
          </p:nvSpPr>
          <p:spPr>
            <a:xfrm>
              <a:off x="3341483" y="1810357"/>
              <a:ext cx="3849672" cy="4898304"/>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fr-CH" sz="1600" b="1" dirty="0" err="1"/>
                <a:t>Creation</a:t>
              </a:r>
              <a:r>
                <a:rPr lang="fr-CH" sz="1600" b="1" dirty="0"/>
                <a:t> of platform content</a:t>
              </a:r>
              <a:r>
                <a:rPr lang="en-US" sz="1400" dirty="0"/>
                <a:t>   </a:t>
              </a:r>
              <a:endParaRPr lang="fr-CH" sz="1400" dirty="0"/>
            </a:p>
          </p:txBody>
        </p:sp>
        <p:sp>
          <p:nvSpPr>
            <p:cNvPr id="22" name="Rectangle 21">
              <a:extLst>
                <a:ext uri="{FF2B5EF4-FFF2-40B4-BE49-F238E27FC236}">
                  <a16:creationId xmlns:a16="http://schemas.microsoft.com/office/drawing/2014/main" id="{85844401-2CB1-4BE0-B47B-507556E4C330}"/>
                </a:ext>
              </a:extLst>
            </p:cNvPr>
            <p:cNvSpPr/>
            <p:nvPr/>
          </p:nvSpPr>
          <p:spPr>
            <a:xfrm>
              <a:off x="3450899" y="2217423"/>
              <a:ext cx="3655504" cy="714782"/>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CH" sz="1600" dirty="0"/>
                <a:t>WP2</a:t>
              </a:r>
            </a:p>
            <a:p>
              <a:pPr algn="ctr"/>
              <a:r>
                <a:rPr lang="en-US" sz="1600" dirty="0"/>
                <a:t>Capacity Building for Energy Efficiency</a:t>
              </a:r>
              <a:endParaRPr lang="fr-CH" sz="1600" dirty="0"/>
            </a:p>
          </p:txBody>
        </p:sp>
        <p:sp>
          <p:nvSpPr>
            <p:cNvPr id="23" name="Rectangle 22">
              <a:extLst>
                <a:ext uri="{FF2B5EF4-FFF2-40B4-BE49-F238E27FC236}">
                  <a16:creationId xmlns:a16="http://schemas.microsoft.com/office/drawing/2014/main" id="{179EAA56-B73A-4D28-8ECC-F152E2DCFB27}"/>
                </a:ext>
              </a:extLst>
            </p:cNvPr>
            <p:cNvSpPr/>
            <p:nvPr/>
          </p:nvSpPr>
          <p:spPr>
            <a:xfrm>
              <a:off x="3450899" y="2980467"/>
              <a:ext cx="3655504" cy="714782"/>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CH" sz="1600" dirty="0"/>
                <a:t>WP3</a:t>
              </a:r>
            </a:p>
            <a:p>
              <a:pPr algn="ctr"/>
              <a:r>
                <a:rPr lang="en-US" sz="1600" dirty="0"/>
                <a:t>Capacity Building for energy culture</a:t>
              </a:r>
              <a:endParaRPr lang="fr-CH" sz="1600" dirty="0"/>
            </a:p>
          </p:txBody>
        </p:sp>
        <p:sp>
          <p:nvSpPr>
            <p:cNvPr id="24" name="Rectangle 23">
              <a:extLst>
                <a:ext uri="{FF2B5EF4-FFF2-40B4-BE49-F238E27FC236}">
                  <a16:creationId xmlns:a16="http://schemas.microsoft.com/office/drawing/2014/main" id="{6A017558-FC80-4798-A7D0-0B5C3F3FBE5A}"/>
                </a:ext>
              </a:extLst>
            </p:cNvPr>
            <p:cNvSpPr/>
            <p:nvPr/>
          </p:nvSpPr>
          <p:spPr>
            <a:xfrm>
              <a:off x="3450899" y="3743510"/>
              <a:ext cx="3655504" cy="736118"/>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CH" sz="1600" dirty="0"/>
                <a:t>WP4</a:t>
              </a:r>
            </a:p>
            <a:p>
              <a:pPr algn="ctr"/>
              <a:r>
                <a:rPr lang="en-US" sz="1600" dirty="0"/>
                <a:t>Capacity Building for sustainable supply chain </a:t>
              </a:r>
              <a:endParaRPr lang="fr-CH" sz="1600" dirty="0"/>
            </a:p>
          </p:txBody>
        </p:sp>
        <p:pic>
          <p:nvPicPr>
            <p:cNvPr id="25" name="Image 24">
              <a:extLst>
                <a:ext uri="{FF2B5EF4-FFF2-40B4-BE49-F238E27FC236}">
                  <a16:creationId xmlns:a16="http://schemas.microsoft.com/office/drawing/2014/main" id="{7AB8A824-F162-441F-9E36-9F77F0F32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5188" y="4686644"/>
              <a:ext cx="609600" cy="609600"/>
            </a:xfrm>
            <a:prstGeom prst="rect">
              <a:avLst/>
            </a:prstGeom>
          </p:spPr>
        </p:pic>
        <p:pic>
          <p:nvPicPr>
            <p:cNvPr id="26" name="Image 25">
              <a:extLst>
                <a:ext uri="{FF2B5EF4-FFF2-40B4-BE49-F238E27FC236}">
                  <a16:creationId xmlns:a16="http://schemas.microsoft.com/office/drawing/2014/main" id="{E8B3D457-C5AE-4D8E-A4B6-AC2743D75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179" y="5529854"/>
              <a:ext cx="285617" cy="241715"/>
            </a:xfrm>
            <a:prstGeom prst="rect">
              <a:avLst/>
            </a:prstGeom>
          </p:spPr>
        </p:pic>
        <p:pic>
          <p:nvPicPr>
            <p:cNvPr id="27" name="Image 26">
              <a:extLst>
                <a:ext uri="{FF2B5EF4-FFF2-40B4-BE49-F238E27FC236}">
                  <a16:creationId xmlns:a16="http://schemas.microsoft.com/office/drawing/2014/main" id="{E78C0348-9D60-4A40-814F-94479DA44F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9087" y="5325877"/>
              <a:ext cx="609600" cy="609600"/>
            </a:xfrm>
            <a:prstGeom prst="rect">
              <a:avLst/>
            </a:prstGeom>
          </p:spPr>
        </p:pic>
        <p:pic>
          <p:nvPicPr>
            <p:cNvPr id="28" name="Image 27">
              <a:extLst>
                <a:ext uri="{FF2B5EF4-FFF2-40B4-BE49-F238E27FC236}">
                  <a16:creationId xmlns:a16="http://schemas.microsoft.com/office/drawing/2014/main" id="{36E7E005-FE18-4EE7-B2C2-8BF58D61DB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7674" y="6099060"/>
              <a:ext cx="609600" cy="609600"/>
            </a:xfrm>
            <a:prstGeom prst="rect">
              <a:avLst/>
            </a:prstGeom>
          </p:spPr>
        </p:pic>
        <p:pic>
          <p:nvPicPr>
            <p:cNvPr id="29" name="Image 28">
              <a:extLst>
                <a:ext uri="{FF2B5EF4-FFF2-40B4-BE49-F238E27FC236}">
                  <a16:creationId xmlns:a16="http://schemas.microsoft.com/office/drawing/2014/main" id="{740311F6-E38D-49B9-A79D-622D3025FA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6651" y="4595960"/>
              <a:ext cx="655779" cy="655779"/>
            </a:xfrm>
            <a:prstGeom prst="rect">
              <a:avLst/>
            </a:prstGeom>
          </p:spPr>
        </p:pic>
        <p:sp>
          <p:nvSpPr>
            <p:cNvPr id="30" name="ZoneTexte 29">
              <a:extLst>
                <a:ext uri="{FF2B5EF4-FFF2-40B4-BE49-F238E27FC236}">
                  <a16:creationId xmlns:a16="http://schemas.microsoft.com/office/drawing/2014/main" id="{43653184-3E5D-4DA4-9A75-3E7CE23AD449}"/>
                </a:ext>
              </a:extLst>
            </p:cNvPr>
            <p:cNvSpPr txBox="1"/>
            <p:nvPr/>
          </p:nvSpPr>
          <p:spPr>
            <a:xfrm>
              <a:off x="5268710" y="5974315"/>
              <a:ext cx="600156" cy="646331"/>
            </a:xfrm>
            <a:prstGeom prst="rect">
              <a:avLst/>
            </a:prstGeom>
            <a:noFill/>
          </p:spPr>
          <p:txBody>
            <a:bodyPr wrap="square" rtlCol="0">
              <a:spAutoFit/>
            </a:bodyPr>
            <a:lstStyle/>
            <a:p>
              <a:r>
                <a:rPr lang="fr-FR" sz="3600" dirty="0">
                  <a:latin typeface="FontAwesome" pitchFamily="2" charset="0"/>
                </a:rPr>
                <a:t></a:t>
              </a:r>
              <a:endParaRPr lang="fr-CH" sz="3600" dirty="0">
                <a:latin typeface="FontAwesome" pitchFamily="2" charset="0"/>
              </a:endParaRPr>
            </a:p>
          </p:txBody>
        </p:sp>
        <p:sp>
          <p:nvSpPr>
            <p:cNvPr id="31" name="ZoneTexte 30">
              <a:extLst>
                <a:ext uri="{FF2B5EF4-FFF2-40B4-BE49-F238E27FC236}">
                  <a16:creationId xmlns:a16="http://schemas.microsoft.com/office/drawing/2014/main" id="{04DA8F44-1A40-4F22-A570-FE9CAD8B139F}"/>
                </a:ext>
              </a:extLst>
            </p:cNvPr>
            <p:cNvSpPr txBox="1"/>
            <p:nvPr/>
          </p:nvSpPr>
          <p:spPr>
            <a:xfrm>
              <a:off x="4048412" y="4662178"/>
              <a:ext cx="1288784" cy="584775"/>
            </a:xfrm>
            <a:prstGeom prst="rect">
              <a:avLst/>
            </a:prstGeom>
            <a:noFill/>
          </p:spPr>
          <p:txBody>
            <a:bodyPr wrap="square" rtlCol="0">
              <a:spAutoFit/>
            </a:bodyPr>
            <a:lstStyle/>
            <a:p>
              <a:r>
                <a:rPr lang="fr-CH" sz="1600" dirty="0"/>
                <a:t>40+ </a:t>
              </a:r>
            </a:p>
            <a:p>
              <a:r>
                <a:rPr lang="fr-CH" sz="1600" dirty="0" err="1"/>
                <a:t>presentation</a:t>
              </a:r>
              <a:endParaRPr lang="fr-CH" sz="1600" dirty="0"/>
            </a:p>
          </p:txBody>
        </p:sp>
        <p:sp>
          <p:nvSpPr>
            <p:cNvPr id="32" name="ZoneTexte 31">
              <a:extLst>
                <a:ext uri="{FF2B5EF4-FFF2-40B4-BE49-F238E27FC236}">
                  <a16:creationId xmlns:a16="http://schemas.microsoft.com/office/drawing/2014/main" id="{6EB33913-C23D-4C73-9B9F-AE943FA8C26E}"/>
                </a:ext>
              </a:extLst>
            </p:cNvPr>
            <p:cNvSpPr txBox="1"/>
            <p:nvPr/>
          </p:nvSpPr>
          <p:spPr>
            <a:xfrm>
              <a:off x="4129399" y="5324760"/>
              <a:ext cx="1288784" cy="584775"/>
            </a:xfrm>
            <a:prstGeom prst="rect">
              <a:avLst/>
            </a:prstGeom>
            <a:noFill/>
          </p:spPr>
          <p:txBody>
            <a:bodyPr wrap="square" rtlCol="0">
              <a:spAutoFit/>
            </a:bodyPr>
            <a:lstStyle/>
            <a:p>
              <a:r>
                <a:rPr lang="fr-CH" sz="1600" dirty="0"/>
                <a:t>6 x 10+ </a:t>
              </a:r>
            </a:p>
            <a:p>
              <a:r>
                <a:rPr lang="fr-CH" sz="1600" dirty="0"/>
                <a:t>webinars </a:t>
              </a:r>
            </a:p>
          </p:txBody>
        </p:sp>
        <p:pic>
          <p:nvPicPr>
            <p:cNvPr id="33" name="Image 32">
              <a:extLst>
                <a:ext uri="{FF2B5EF4-FFF2-40B4-BE49-F238E27FC236}">
                  <a16:creationId xmlns:a16="http://schemas.microsoft.com/office/drawing/2014/main" id="{C2DAF261-3335-4F0D-9835-0A13702FFF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5775" y="5429606"/>
              <a:ext cx="609600" cy="609600"/>
            </a:xfrm>
            <a:prstGeom prst="rect">
              <a:avLst/>
            </a:prstGeom>
          </p:spPr>
        </p:pic>
        <p:sp>
          <p:nvSpPr>
            <p:cNvPr id="34" name="ZoneTexte 33">
              <a:extLst>
                <a:ext uri="{FF2B5EF4-FFF2-40B4-BE49-F238E27FC236}">
                  <a16:creationId xmlns:a16="http://schemas.microsoft.com/office/drawing/2014/main" id="{D3024183-2979-4CA2-85FD-FDC6CEC77474}"/>
                </a:ext>
              </a:extLst>
            </p:cNvPr>
            <p:cNvSpPr txBox="1"/>
            <p:nvPr/>
          </p:nvSpPr>
          <p:spPr>
            <a:xfrm>
              <a:off x="4164603" y="6065148"/>
              <a:ext cx="1288784" cy="584775"/>
            </a:xfrm>
            <a:prstGeom prst="rect">
              <a:avLst/>
            </a:prstGeom>
            <a:noFill/>
          </p:spPr>
          <p:txBody>
            <a:bodyPr wrap="square" rtlCol="0">
              <a:spAutoFit/>
            </a:bodyPr>
            <a:lstStyle/>
            <a:p>
              <a:r>
                <a:rPr lang="fr-CH" sz="1600" dirty="0"/>
                <a:t>6 x 10+ </a:t>
              </a:r>
            </a:p>
            <a:p>
              <a:r>
                <a:rPr lang="fr-CH" sz="1600" dirty="0" err="1"/>
                <a:t>Testimonials</a:t>
              </a:r>
              <a:r>
                <a:rPr lang="fr-CH" sz="1600" dirty="0"/>
                <a:t> </a:t>
              </a:r>
            </a:p>
          </p:txBody>
        </p:sp>
        <p:sp>
          <p:nvSpPr>
            <p:cNvPr id="35" name="ZoneTexte 34">
              <a:extLst>
                <a:ext uri="{FF2B5EF4-FFF2-40B4-BE49-F238E27FC236}">
                  <a16:creationId xmlns:a16="http://schemas.microsoft.com/office/drawing/2014/main" id="{B8FA9298-5F7B-4409-B471-6747647CA59E}"/>
                </a:ext>
              </a:extLst>
            </p:cNvPr>
            <p:cNvSpPr txBox="1"/>
            <p:nvPr/>
          </p:nvSpPr>
          <p:spPr>
            <a:xfrm>
              <a:off x="5793645" y="4631654"/>
              <a:ext cx="1427829" cy="584775"/>
            </a:xfrm>
            <a:prstGeom prst="rect">
              <a:avLst/>
            </a:prstGeom>
            <a:noFill/>
          </p:spPr>
          <p:txBody>
            <a:bodyPr wrap="square" rtlCol="0">
              <a:spAutoFit/>
            </a:bodyPr>
            <a:lstStyle/>
            <a:p>
              <a:r>
                <a:rPr lang="fr-CH" sz="1600" dirty="0"/>
                <a:t>80+ DB entries</a:t>
              </a:r>
            </a:p>
            <a:p>
              <a:r>
                <a:rPr lang="fr-CH" sz="1600" dirty="0"/>
                <a:t>EE </a:t>
              </a:r>
              <a:r>
                <a:rPr lang="fr-CH" sz="1600" dirty="0" err="1"/>
                <a:t>measures</a:t>
              </a:r>
              <a:endParaRPr lang="fr-CH" sz="1600" dirty="0"/>
            </a:p>
          </p:txBody>
        </p:sp>
        <p:sp>
          <p:nvSpPr>
            <p:cNvPr id="36" name="ZoneTexte 35">
              <a:extLst>
                <a:ext uri="{FF2B5EF4-FFF2-40B4-BE49-F238E27FC236}">
                  <a16:creationId xmlns:a16="http://schemas.microsoft.com/office/drawing/2014/main" id="{EDEA2812-1449-4F57-A4B3-23709B5A9EB3}"/>
                </a:ext>
              </a:extLst>
            </p:cNvPr>
            <p:cNvSpPr txBox="1"/>
            <p:nvPr/>
          </p:nvSpPr>
          <p:spPr>
            <a:xfrm>
              <a:off x="5780903" y="5350702"/>
              <a:ext cx="1427829" cy="584775"/>
            </a:xfrm>
            <a:prstGeom prst="rect">
              <a:avLst/>
            </a:prstGeom>
            <a:noFill/>
          </p:spPr>
          <p:txBody>
            <a:bodyPr wrap="square" rtlCol="0">
              <a:spAutoFit/>
            </a:bodyPr>
            <a:lstStyle/>
            <a:p>
              <a:r>
                <a:rPr lang="fr-CH" sz="1600" dirty="0"/>
                <a:t>100+ </a:t>
              </a:r>
              <a:r>
                <a:rPr lang="fr-CH" sz="1600" dirty="0" err="1"/>
                <a:t>Factsheets</a:t>
              </a:r>
              <a:endParaRPr lang="fr-CH" sz="1600" dirty="0"/>
            </a:p>
          </p:txBody>
        </p:sp>
        <p:sp>
          <p:nvSpPr>
            <p:cNvPr id="37" name="ZoneTexte 36">
              <a:extLst>
                <a:ext uri="{FF2B5EF4-FFF2-40B4-BE49-F238E27FC236}">
                  <a16:creationId xmlns:a16="http://schemas.microsoft.com/office/drawing/2014/main" id="{3106D1F5-59EE-4F2A-B738-D2C560FBFAE2}"/>
                </a:ext>
              </a:extLst>
            </p:cNvPr>
            <p:cNvSpPr txBox="1"/>
            <p:nvPr/>
          </p:nvSpPr>
          <p:spPr>
            <a:xfrm>
              <a:off x="5791406" y="6018888"/>
              <a:ext cx="1427829" cy="584775"/>
            </a:xfrm>
            <a:prstGeom prst="rect">
              <a:avLst/>
            </a:prstGeom>
            <a:noFill/>
          </p:spPr>
          <p:txBody>
            <a:bodyPr wrap="square" rtlCol="0">
              <a:spAutoFit/>
            </a:bodyPr>
            <a:lstStyle/>
            <a:p>
              <a:r>
                <a:rPr lang="fr-CH" sz="1600" dirty="0"/>
                <a:t>Tests and </a:t>
              </a:r>
            </a:p>
            <a:p>
              <a:r>
                <a:rPr lang="fr-CH" sz="1600" dirty="0" err="1"/>
                <a:t>surveys</a:t>
              </a:r>
              <a:endParaRPr lang="fr-CH" sz="1600" dirty="0"/>
            </a:p>
          </p:txBody>
        </p:sp>
        <p:sp>
          <p:nvSpPr>
            <p:cNvPr id="38" name="Flèche droite 43">
              <a:extLst>
                <a:ext uri="{FF2B5EF4-FFF2-40B4-BE49-F238E27FC236}">
                  <a16:creationId xmlns:a16="http://schemas.microsoft.com/office/drawing/2014/main" id="{A96844B7-D735-4E39-B1BD-9B1260DCE1C0}"/>
                </a:ext>
              </a:extLst>
            </p:cNvPr>
            <p:cNvSpPr/>
            <p:nvPr/>
          </p:nvSpPr>
          <p:spPr>
            <a:xfrm>
              <a:off x="7195614" y="2525676"/>
              <a:ext cx="338441" cy="235235"/>
            </a:xfrm>
            <a:prstGeom prst="rightArrow">
              <a:avLst/>
            </a:prstGeom>
            <a:solidFill>
              <a:schemeClr val="accent4">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9" name="Flèche droite 44">
              <a:extLst>
                <a:ext uri="{FF2B5EF4-FFF2-40B4-BE49-F238E27FC236}">
                  <a16:creationId xmlns:a16="http://schemas.microsoft.com/office/drawing/2014/main" id="{C19FA401-2CE3-4FA4-B3DF-06442B0DB467}"/>
                </a:ext>
              </a:extLst>
            </p:cNvPr>
            <p:cNvSpPr/>
            <p:nvPr/>
          </p:nvSpPr>
          <p:spPr>
            <a:xfrm>
              <a:off x="7195614" y="3210775"/>
              <a:ext cx="338441" cy="235235"/>
            </a:xfrm>
            <a:prstGeom prst="rightArrow">
              <a:avLst/>
            </a:prstGeom>
            <a:solidFill>
              <a:schemeClr val="accent4">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0" name="Flèche droite 45">
              <a:extLst>
                <a:ext uri="{FF2B5EF4-FFF2-40B4-BE49-F238E27FC236}">
                  <a16:creationId xmlns:a16="http://schemas.microsoft.com/office/drawing/2014/main" id="{7853283E-3122-4B8C-922E-0A2B7B864A2E}"/>
                </a:ext>
              </a:extLst>
            </p:cNvPr>
            <p:cNvSpPr/>
            <p:nvPr/>
          </p:nvSpPr>
          <p:spPr>
            <a:xfrm>
              <a:off x="7195614" y="3964857"/>
              <a:ext cx="338441" cy="235235"/>
            </a:xfrm>
            <a:prstGeom prst="rightArrow">
              <a:avLst/>
            </a:prstGeom>
            <a:solidFill>
              <a:schemeClr val="accent4">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41" name="Flèche droite 46">
            <a:extLst>
              <a:ext uri="{FF2B5EF4-FFF2-40B4-BE49-F238E27FC236}">
                <a16:creationId xmlns:a16="http://schemas.microsoft.com/office/drawing/2014/main" id="{47CAE9B1-BBFD-451F-9A9A-830625DB7ACB}"/>
              </a:ext>
            </a:extLst>
          </p:cNvPr>
          <p:cNvSpPr/>
          <p:nvPr/>
        </p:nvSpPr>
        <p:spPr>
          <a:xfrm>
            <a:off x="8851699" y="1323115"/>
            <a:ext cx="338441" cy="235235"/>
          </a:xfrm>
          <a:prstGeom prst="rightArrow">
            <a:avLst/>
          </a:prstGeom>
          <a:solidFill>
            <a:schemeClr val="accent4">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2" name="Flèche droite 48">
            <a:extLst>
              <a:ext uri="{FF2B5EF4-FFF2-40B4-BE49-F238E27FC236}">
                <a16:creationId xmlns:a16="http://schemas.microsoft.com/office/drawing/2014/main" id="{0D6D9FAC-ECC5-4A90-8141-6AEE6DCDDE87}"/>
              </a:ext>
            </a:extLst>
          </p:cNvPr>
          <p:cNvSpPr/>
          <p:nvPr/>
        </p:nvSpPr>
        <p:spPr>
          <a:xfrm rot="5400000">
            <a:off x="10392791" y="3806935"/>
            <a:ext cx="338441" cy="235235"/>
          </a:xfrm>
          <a:prstGeom prst="rightArrow">
            <a:avLst/>
          </a:prstGeom>
          <a:solidFill>
            <a:schemeClr val="accent4">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3" name="Flèche droite 50">
            <a:extLst>
              <a:ext uri="{FF2B5EF4-FFF2-40B4-BE49-F238E27FC236}">
                <a16:creationId xmlns:a16="http://schemas.microsoft.com/office/drawing/2014/main" id="{29E2B00D-A43F-4D8A-AF2E-A4DEB577A11C}"/>
              </a:ext>
            </a:extLst>
          </p:cNvPr>
          <p:cNvSpPr/>
          <p:nvPr/>
        </p:nvSpPr>
        <p:spPr>
          <a:xfrm>
            <a:off x="2968392" y="1304408"/>
            <a:ext cx="338441" cy="235235"/>
          </a:xfrm>
          <a:prstGeom prst="rightArrow">
            <a:avLst/>
          </a:prstGeom>
          <a:solidFill>
            <a:schemeClr val="accent4">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4" name="Flèche droite 51">
            <a:extLst>
              <a:ext uri="{FF2B5EF4-FFF2-40B4-BE49-F238E27FC236}">
                <a16:creationId xmlns:a16="http://schemas.microsoft.com/office/drawing/2014/main" id="{FBE391D1-DD1B-48FE-9F2F-ADE7910B6D8A}"/>
              </a:ext>
            </a:extLst>
          </p:cNvPr>
          <p:cNvSpPr/>
          <p:nvPr/>
        </p:nvSpPr>
        <p:spPr>
          <a:xfrm>
            <a:off x="7165337" y="6379073"/>
            <a:ext cx="338441" cy="235235"/>
          </a:xfrm>
          <a:prstGeom prst="rightArrow">
            <a:avLst/>
          </a:prstGeom>
          <a:solidFill>
            <a:schemeClr val="accent4">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5" name="Flèche à angle droit 53">
            <a:extLst>
              <a:ext uri="{FF2B5EF4-FFF2-40B4-BE49-F238E27FC236}">
                <a16:creationId xmlns:a16="http://schemas.microsoft.com/office/drawing/2014/main" id="{8E6077A4-4DE4-48E8-851C-DC03892D2FBF}"/>
              </a:ext>
            </a:extLst>
          </p:cNvPr>
          <p:cNvSpPr/>
          <p:nvPr/>
        </p:nvSpPr>
        <p:spPr>
          <a:xfrm rot="5400000">
            <a:off x="1525087" y="4805258"/>
            <a:ext cx="2939392" cy="629736"/>
          </a:xfrm>
          <a:prstGeom prst="bentUpArrow">
            <a:avLst/>
          </a:prstGeom>
          <a:solidFill>
            <a:schemeClr val="accent4">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909104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92D4EF-6FEF-4298-931A-01DD4BDEBBE9}"/>
              </a:ext>
            </a:extLst>
          </p:cNvPr>
          <p:cNvSpPr>
            <a:spLocks noGrp="1"/>
          </p:cNvSpPr>
          <p:nvPr>
            <p:ph type="title"/>
          </p:nvPr>
        </p:nvSpPr>
        <p:spPr/>
        <p:txBody>
          <a:bodyPr/>
          <a:lstStyle/>
          <a:p>
            <a:r>
              <a:rPr lang="fr-CH" dirty="0" err="1"/>
              <a:t>Deploy</a:t>
            </a:r>
            <a:r>
              <a:rPr lang="fr-CH" dirty="0"/>
              <a:t> and test WP6</a:t>
            </a:r>
          </a:p>
        </p:txBody>
      </p:sp>
      <p:sp>
        <p:nvSpPr>
          <p:cNvPr id="3" name="Espace réservé du contenu 2">
            <a:extLst>
              <a:ext uri="{FF2B5EF4-FFF2-40B4-BE49-F238E27FC236}">
                <a16:creationId xmlns:a16="http://schemas.microsoft.com/office/drawing/2014/main" id="{99392217-565C-47E9-AF99-2186D0D5BC5E}"/>
              </a:ext>
            </a:extLst>
          </p:cNvPr>
          <p:cNvSpPr>
            <a:spLocks noGrp="1"/>
          </p:cNvSpPr>
          <p:nvPr>
            <p:ph idx="1"/>
          </p:nvPr>
        </p:nvSpPr>
        <p:spPr/>
        <p:txBody>
          <a:bodyPr/>
          <a:lstStyle/>
          <a:p>
            <a:endParaRPr lang="fr-CH"/>
          </a:p>
        </p:txBody>
      </p:sp>
      <p:sp>
        <p:nvSpPr>
          <p:cNvPr id="4" name="Rectangle 2">
            <a:extLst>
              <a:ext uri="{FF2B5EF4-FFF2-40B4-BE49-F238E27FC236}">
                <a16:creationId xmlns:a16="http://schemas.microsoft.com/office/drawing/2014/main" id="{31F09698-768B-4D43-ABD4-AF417DDFDF35}"/>
              </a:ext>
            </a:extLst>
          </p:cNvPr>
          <p:cNvSpPr>
            <a:spLocks noChangeArrowheads="1"/>
          </p:cNvSpPr>
          <p:nvPr/>
        </p:nvSpPr>
        <p:spPr bwMode="auto">
          <a:xfrm>
            <a:off x="122719" y="1024428"/>
            <a:ext cx="149884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CH"/>
          </a:p>
        </p:txBody>
      </p:sp>
      <p:graphicFrame>
        <p:nvGraphicFramePr>
          <p:cNvPr id="5" name="Objet 4">
            <a:extLst>
              <a:ext uri="{FF2B5EF4-FFF2-40B4-BE49-F238E27FC236}">
                <a16:creationId xmlns:a16="http://schemas.microsoft.com/office/drawing/2014/main" id="{77C9C8B2-8BBD-4239-B786-0543D49D6361}"/>
              </a:ext>
            </a:extLst>
          </p:cNvPr>
          <p:cNvGraphicFramePr>
            <a:graphicFrameLocks noChangeAspect="1"/>
          </p:cNvGraphicFramePr>
          <p:nvPr>
            <p:extLst>
              <p:ext uri="{D42A27DB-BD31-4B8C-83A1-F6EECF244321}">
                <p14:modId xmlns:p14="http://schemas.microsoft.com/office/powerpoint/2010/main" val="23695341"/>
              </p:ext>
            </p:extLst>
          </p:nvPr>
        </p:nvGraphicFramePr>
        <p:xfrm>
          <a:off x="122719" y="1024429"/>
          <a:ext cx="11336958" cy="4705564"/>
        </p:xfrm>
        <a:graphic>
          <a:graphicData uri="http://schemas.openxmlformats.org/presentationml/2006/ole">
            <mc:AlternateContent xmlns:mc="http://schemas.openxmlformats.org/markup-compatibility/2006">
              <mc:Choice xmlns:v="urn:schemas-microsoft-com:vml" Requires="v">
                <p:oleObj spid="_x0000_s1026" name="Slide" r:id="rId3" imgW="5029182" imgH="2080542" progId="PowerPoint.Slide.12">
                  <p:embed/>
                </p:oleObj>
              </mc:Choice>
              <mc:Fallback>
                <p:oleObj name="Slide" r:id="rId3" imgW="5029182" imgH="2080542" progId="PowerPoint.Slide.12">
                  <p:embed/>
                  <p:pic>
                    <p:nvPicPr>
                      <p:cNvPr id="5" name="Objet 4">
                        <a:extLst>
                          <a:ext uri="{FF2B5EF4-FFF2-40B4-BE49-F238E27FC236}">
                            <a16:creationId xmlns:a16="http://schemas.microsoft.com/office/drawing/2014/main" id="{77C9C8B2-8BBD-4239-B786-0543D49D6361}"/>
                          </a:ext>
                        </a:extLst>
                      </p:cNvPr>
                      <p:cNvPicPr>
                        <a:picLocks noChangeAspect="1" noChangeArrowheads="1"/>
                      </p:cNvPicPr>
                      <p:nvPr/>
                    </p:nvPicPr>
                    <p:blipFill>
                      <a:blip r:embed="rId4"/>
                      <a:srcRect/>
                      <a:stretch>
                        <a:fillRect/>
                      </a:stretch>
                    </p:blipFill>
                    <p:spPr bwMode="auto">
                      <a:xfrm>
                        <a:off x="122719" y="1024429"/>
                        <a:ext cx="11336958" cy="4705564"/>
                      </a:xfrm>
                      <a:prstGeom prst="rect">
                        <a:avLst/>
                      </a:prstGeom>
                      <a:noFill/>
                    </p:spPr>
                  </p:pic>
                </p:oleObj>
              </mc:Fallback>
            </mc:AlternateContent>
          </a:graphicData>
        </a:graphic>
      </p:graphicFrame>
    </p:spTree>
    <p:extLst>
      <p:ext uri="{BB962C8B-B14F-4D97-AF65-F5344CB8AC3E}">
        <p14:creationId xmlns:p14="http://schemas.microsoft.com/office/powerpoint/2010/main" val="2757739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Platform </a:t>
            </a:r>
            <a:r>
              <a:rPr lang="fr-FR" dirty="0" err="1"/>
              <a:t>presentation</a:t>
            </a:r>
            <a:r>
              <a:rPr lang="fr-FR" dirty="0"/>
              <a:t>, main </a:t>
            </a:r>
            <a:r>
              <a:rPr lang="fr-FR" dirty="0" err="1"/>
              <a:t>functions</a:t>
            </a:r>
            <a:endParaRPr lang="fr-FR" dirty="0">
              <a:latin typeface="Arial Rounded MT Bold" panose="020F0704030504030204" pitchFamily="34" charset="0"/>
            </a:endParaRPr>
          </a:p>
        </p:txBody>
      </p:sp>
      <p:sp>
        <p:nvSpPr>
          <p:cNvPr id="3" name="Espace réservé du contenu 2"/>
          <p:cNvSpPr>
            <a:spLocks noGrp="1"/>
          </p:cNvSpPr>
          <p:nvPr>
            <p:ph idx="1"/>
          </p:nvPr>
        </p:nvSpPr>
        <p:spPr/>
        <p:txBody>
          <a:bodyPr/>
          <a:lstStyle/>
          <a:p>
            <a:pPr marL="0" indent="0" algn="ctr">
              <a:buNone/>
            </a:pPr>
            <a:r>
              <a:rPr lang="fr-FR" sz="4000" b="1" dirty="0">
                <a:solidFill>
                  <a:schemeClr val="tx1">
                    <a:lumMod val="95000"/>
                    <a:lumOff val="5000"/>
                  </a:schemeClr>
                </a:solidFill>
              </a:rPr>
              <a:t>Claudia Julius </a:t>
            </a:r>
          </a:p>
          <a:p>
            <a:pPr marL="0" indent="0" algn="ctr">
              <a:buNone/>
            </a:pPr>
            <a:endParaRPr lang="fr-FR" sz="4000" b="1" dirty="0">
              <a:solidFill>
                <a:schemeClr val="tx1">
                  <a:lumMod val="95000"/>
                  <a:lumOff val="5000"/>
                </a:schemeClr>
              </a:solidFill>
            </a:endParaRPr>
          </a:p>
          <a:p>
            <a:pPr marL="0" indent="0" algn="ctr">
              <a:buNone/>
            </a:pPr>
            <a:r>
              <a:rPr lang="fr-FR" dirty="0"/>
              <a:t>GERMANY </a:t>
            </a:r>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15</a:t>
            </a:fld>
            <a:endParaRPr lang="fr-CH"/>
          </a:p>
        </p:txBody>
      </p:sp>
      <p:pic>
        <p:nvPicPr>
          <p:cNvPr id="2050" name="Picture 2" descr="SEnerCon – IMPAWATT"/>
          <p:cNvPicPr>
            <a:picLocks noChangeAspect="1" noChangeArrowheads="1"/>
          </p:cNvPicPr>
          <p:nvPr/>
        </p:nvPicPr>
        <p:blipFill rotWithShape="1">
          <a:blip r:embed="rId2">
            <a:extLst>
              <a:ext uri="{28A0092B-C50C-407E-A947-70E740481C1C}">
                <a14:useLocalDpi xmlns:a14="http://schemas.microsoft.com/office/drawing/2010/main" val="0"/>
              </a:ext>
            </a:extLst>
          </a:blip>
          <a:srcRect l="2362" t="30050" r="2087" b="30222"/>
          <a:stretch/>
        </p:blipFill>
        <p:spPr bwMode="auto">
          <a:xfrm>
            <a:off x="4002722" y="3627120"/>
            <a:ext cx="4186555" cy="118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005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69546"/>
            <a:ext cx="10515600" cy="1146176"/>
          </a:xfrm>
        </p:spPr>
        <p:txBody>
          <a:bodyPr/>
          <a:lstStyle/>
          <a:p>
            <a:r>
              <a:rPr lang="fr-CH" dirty="0" err="1"/>
              <a:t>Impawatt at a glance </a:t>
            </a:r>
            <a:endParaRPr lang="fr-CH" dirty="0"/>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16</a:t>
            </a:fld>
            <a:endParaRPr lang="fr-CH"/>
          </a:p>
        </p:txBody>
      </p:sp>
      <p:pic>
        <p:nvPicPr>
          <p:cNvPr id="8" name="Image 7" descr="http://www.impawatt.com/wp-content/uploads/2018/11/6782924541_d2b52a7912_z-1-300x261.jpg"/>
          <p:cNvPicPr/>
          <p:nvPr/>
        </p:nvPicPr>
        <p:blipFill>
          <a:blip r:embed="rId3">
            <a:extLst>
              <a:ext uri="{28A0092B-C50C-407E-A947-70E740481C1C}">
                <a14:useLocalDpi xmlns:a14="http://schemas.microsoft.com/office/drawing/2010/main" val="0"/>
              </a:ext>
            </a:extLst>
          </a:blip>
          <a:srcRect/>
          <a:stretch>
            <a:fillRect/>
          </a:stretch>
        </p:blipFill>
        <p:spPr bwMode="auto">
          <a:xfrm>
            <a:off x="9449866" y="247942"/>
            <a:ext cx="2742134" cy="2502983"/>
          </a:xfrm>
          <a:prstGeom prst="rect">
            <a:avLst/>
          </a:prstGeom>
          <a:noFill/>
          <a:ln>
            <a:noFill/>
          </a:ln>
          <a:extLs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lc="http://schemas.openxmlformats.org/drawingml/2006/lockedCanvas"/>
            </a:ext>
          </a:extLst>
        </p:spPr>
      </p:pic>
      <p:sp>
        <p:nvSpPr>
          <p:cNvPr id="3" name="Espace réservé du contenu 2"/>
          <p:cNvSpPr>
            <a:spLocks noGrp="1"/>
          </p:cNvSpPr>
          <p:nvPr>
            <p:ph idx="1"/>
          </p:nvPr>
        </p:nvSpPr>
        <p:spPr>
          <a:xfrm>
            <a:off x="1003092" y="1315722"/>
            <a:ext cx="9430062" cy="3795925"/>
          </a:xfrm>
        </p:spPr>
        <p:txBody>
          <a:bodyPr>
            <a:noAutofit/>
          </a:bodyPr>
          <a:lstStyle/>
          <a:p>
            <a:r>
              <a:rPr lang="fr-CH" sz="2400" dirty="0"/>
              <a:t>Web </a:t>
            </a:r>
            <a:r>
              <a:rPr lang="fr-CH" sz="2400" dirty="0" err="1"/>
              <a:t>platform</a:t>
            </a:r>
            <a:r>
              <a:rPr lang="fr-CH" sz="2400" dirty="0"/>
              <a:t> in 6 countries (</a:t>
            </a:r>
            <a:r>
              <a:rPr lang="fr-CH" sz="2400" dirty="0" err="1"/>
              <a:t>Austria</a:t>
            </a:r>
            <a:r>
              <a:rPr lang="fr-CH" sz="2400" dirty="0"/>
              <a:t>, </a:t>
            </a:r>
            <a:r>
              <a:rPr lang="fr-CH" sz="2400" dirty="0" err="1"/>
              <a:t>Switzerland</a:t>
            </a:r>
            <a:r>
              <a:rPr lang="fr-CH" sz="2400" dirty="0"/>
              <a:t>, France, </a:t>
            </a:r>
            <a:r>
              <a:rPr lang="fr-CH" sz="2400" dirty="0" err="1"/>
              <a:t>Italy</a:t>
            </a:r>
            <a:r>
              <a:rPr lang="fr-CH" sz="2400" dirty="0"/>
              <a:t>, </a:t>
            </a:r>
            <a:r>
              <a:rPr lang="fr-CH" sz="2400" dirty="0" err="1"/>
              <a:t>Finland</a:t>
            </a:r>
            <a:r>
              <a:rPr lang="fr-CH" sz="2400" dirty="0"/>
              <a:t>, Germany) and 5 </a:t>
            </a:r>
            <a:r>
              <a:rPr lang="fr-CH" sz="2400" dirty="0" err="1"/>
              <a:t>languages</a:t>
            </a:r>
            <a:endParaRPr lang="fr-CH" sz="2400" dirty="0"/>
          </a:p>
          <a:p>
            <a:r>
              <a:rPr lang="fr-CH" sz="2400" dirty="0"/>
              <a:t>Use is free of charge for </a:t>
            </a:r>
            <a:r>
              <a:rPr lang="fr-CH" sz="2400" dirty="0" err="1"/>
              <a:t>companies</a:t>
            </a:r>
            <a:endParaRPr lang="fr-CH" sz="2400" dirty="0"/>
          </a:p>
          <a:p>
            <a:r>
              <a:rPr lang="fr-CH" sz="2400" dirty="0" err="1"/>
              <a:t>Topic</a:t>
            </a:r>
            <a:r>
              <a:rPr lang="fr-CH" sz="2400" dirty="0"/>
              <a:t>: Energy </a:t>
            </a:r>
            <a:r>
              <a:rPr lang="fr-CH" sz="2400" dirty="0" err="1"/>
              <a:t>and sustainability </a:t>
            </a:r>
            <a:endParaRPr lang="fr-CH" sz="2400" dirty="0"/>
          </a:p>
          <a:p>
            <a:r>
              <a:rPr lang="fr-CH" sz="2400" dirty="0" err="1"/>
              <a:t>Industry</a:t>
            </a:r>
            <a:r>
              <a:rPr lang="fr-CH" sz="2400" dirty="0"/>
              <a:t> and service </a:t>
            </a:r>
            <a:r>
              <a:rPr lang="fr-CH" sz="2400" dirty="0" err="1"/>
              <a:t>sector</a:t>
            </a:r>
            <a:r>
              <a:rPr lang="fr-CH" sz="2400" dirty="0"/>
              <a:t> </a:t>
            </a:r>
          </a:p>
          <a:p>
            <a:r>
              <a:rPr lang="fr-FR" sz="2400" dirty="0"/>
              <a:t>Content : </a:t>
            </a:r>
            <a:r>
              <a:rPr lang="fr-FR" sz="2400" dirty="0" err="1"/>
              <a:t>Pre-selection</a:t>
            </a:r>
            <a:r>
              <a:rPr lang="fr-FR" sz="2400" dirty="0"/>
              <a:t> for </a:t>
            </a:r>
            <a:r>
              <a:rPr lang="fr-FR" sz="2400" dirty="0" err="1"/>
              <a:t>each</a:t>
            </a:r>
            <a:r>
              <a:rPr lang="fr-FR" sz="2400" dirty="0"/>
              <a:t> company </a:t>
            </a:r>
            <a:r>
              <a:rPr lang="fr-FR" sz="2400" dirty="0" err="1"/>
              <a:t>that</a:t>
            </a:r>
            <a:r>
              <a:rPr lang="fr-FR" sz="2400" dirty="0"/>
              <a:t> </a:t>
            </a:r>
            <a:r>
              <a:rPr lang="fr-FR" sz="2400" dirty="0" err="1"/>
              <a:t>registers</a:t>
            </a:r>
            <a:r>
              <a:rPr lang="fr-FR" sz="2400" dirty="0"/>
              <a:t>, according to </a:t>
            </a:r>
            <a:r>
              <a:rPr lang="fr-FR" sz="2400" dirty="0" err="1"/>
              <a:t>sector</a:t>
            </a:r>
            <a:r>
              <a:rPr lang="fr-FR" sz="2400" dirty="0"/>
              <a:t> and </a:t>
            </a:r>
            <a:r>
              <a:rPr lang="fr-FR" sz="2400" dirty="0" err="1"/>
              <a:t>branch</a:t>
            </a:r>
            <a:endParaRPr lang="fr-FR" sz="2400" dirty="0"/>
          </a:p>
          <a:p>
            <a:r>
              <a:rPr lang="fr-FR" sz="2400" dirty="0"/>
              <a:t>Content: </a:t>
            </a:r>
            <a:r>
              <a:rPr lang="fr-FR" sz="2400" dirty="0" err="1"/>
              <a:t>Factsheets</a:t>
            </a:r>
            <a:r>
              <a:rPr lang="fr-FR" sz="2400" dirty="0"/>
              <a:t>, presentations, checklists, </a:t>
            </a:r>
            <a:r>
              <a:rPr lang="fr-FR" sz="2400" dirty="0" err="1"/>
              <a:t>calculation</a:t>
            </a:r>
            <a:r>
              <a:rPr lang="fr-FR" sz="2400" dirty="0"/>
              <a:t> </a:t>
            </a:r>
            <a:r>
              <a:rPr lang="fr-FR" sz="2400" dirty="0" err="1"/>
              <a:t>tools</a:t>
            </a:r>
            <a:r>
              <a:rPr lang="fr-FR" sz="2400" dirty="0"/>
              <a:t>, </a:t>
            </a:r>
            <a:r>
              <a:rPr lang="fr-FR" sz="2400" dirty="0" err="1"/>
              <a:t>quizzes</a:t>
            </a:r>
            <a:r>
              <a:rPr lang="fr-FR" sz="2400" dirty="0"/>
              <a:t>, </a:t>
            </a:r>
            <a:r>
              <a:rPr lang="fr-FR" sz="2400" dirty="0" err="1"/>
              <a:t>surveys</a:t>
            </a:r>
            <a:r>
              <a:rPr lang="fr-FR" sz="2400" dirty="0"/>
              <a:t>, </a:t>
            </a:r>
            <a:r>
              <a:rPr lang="fr-FR" sz="2400" dirty="0" err="1"/>
              <a:t>webinars</a:t>
            </a:r>
            <a:r>
              <a:rPr lang="fr-FR" sz="2400" dirty="0"/>
              <a:t> </a:t>
            </a:r>
          </a:p>
          <a:p>
            <a:r>
              <a:rPr lang="fr-FR" sz="2400" dirty="0"/>
              <a:t>Monitoring area: </a:t>
            </a:r>
            <a:r>
              <a:rPr lang="fr-FR" sz="2400" dirty="0" err="1"/>
              <a:t>Energy consumption and implemented measures </a:t>
            </a:r>
            <a:endParaRPr lang="fr-FR" sz="2400" dirty="0"/>
          </a:p>
          <a:p>
            <a:endParaRPr lang="fr-FR" sz="2400" dirty="0"/>
          </a:p>
        </p:txBody>
      </p:sp>
    </p:spTree>
    <p:extLst>
      <p:ext uri="{BB962C8B-B14F-4D97-AF65-F5344CB8AC3E}">
        <p14:creationId xmlns:p14="http://schemas.microsoft.com/office/powerpoint/2010/main" val="1720494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A29A727-5B0F-406F-A76C-7B93759A547D}" type="slidenum">
              <a:rPr lang="fr-CH" smtClean="0"/>
              <a:t>17</a:t>
            </a:fld>
            <a:endParaRPr lang="fr-CH"/>
          </a:p>
        </p:txBody>
      </p:sp>
      <p:sp>
        <p:nvSpPr>
          <p:cNvPr id="5" name="Titre 2"/>
          <p:cNvSpPr txBox="1">
            <a:spLocks/>
          </p:cNvSpPr>
          <p:nvPr/>
        </p:nvSpPr>
        <p:spPr>
          <a:xfrm>
            <a:off x="838200" y="2566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6600"/>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fr-FR" dirty="0" err="1"/>
              <a:t>Target group </a:t>
            </a:r>
            <a:endParaRPr lang="fr-FR" dirty="0"/>
          </a:p>
        </p:txBody>
      </p:sp>
      <p:sp>
        <p:nvSpPr>
          <p:cNvPr id="3" name="Rectangle 2"/>
          <p:cNvSpPr/>
          <p:nvPr/>
        </p:nvSpPr>
        <p:spPr>
          <a:xfrm>
            <a:off x="838199" y="1756227"/>
            <a:ext cx="10854129" cy="3785652"/>
          </a:xfrm>
          <a:prstGeom prst="rect">
            <a:avLst/>
          </a:prstGeom>
        </p:spPr>
        <p:txBody>
          <a:bodyPr wrap="square">
            <a:spAutoFit/>
          </a:bodyPr>
          <a:lstStyle/>
          <a:p>
            <a:r>
              <a:rPr lang="en-US" sz="2400" dirty="0">
                <a:solidFill>
                  <a:schemeClr val="tx1">
                    <a:lumMod val="65000"/>
                    <a:lumOff val="35000"/>
                  </a:schemeClr>
                </a:solidFill>
              </a:rPr>
              <a:t>The platform is primarily aimed at the company's energy manager, </a:t>
            </a:r>
            <a:r>
              <a:rPr lang="en-US" sz="2400" b="1" dirty="0">
                <a:solidFill>
                  <a:srgbClr val="006600"/>
                </a:solidFill>
              </a:rPr>
              <a:t>Mr. </a:t>
            </a:r>
            <a:r>
              <a:rPr lang="en-US" sz="2400" b="1" dirty="0" err="1">
                <a:solidFill>
                  <a:srgbClr val="006600"/>
                </a:solidFill>
              </a:rPr>
              <a:t>or </a:t>
            </a:r>
            <a:r>
              <a:rPr lang="en-US" sz="2400" b="1" dirty="0">
                <a:solidFill>
                  <a:srgbClr val="006600"/>
                </a:solidFill>
              </a:rPr>
              <a:t>Ms. Energy, </a:t>
            </a:r>
            <a:r>
              <a:rPr lang="en-US" sz="2400" dirty="0">
                <a:solidFill>
                  <a:schemeClr val="tx1">
                    <a:lumMod val="65000"/>
                    <a:lumOff val="35000"/>
                  </a:schemeClr>
                </a:solidFill>
              </a:rPr>
              <a:t>but also at employees and external energy consultants.</a:t>
            </a:r>
          </a:p>
          <a:p>
            <a:endParaRPr lang="en-US" sz="2400" dirty="0">
              <a:solidFill>
                <a:schemeClr val="tx1">
                  <a:lumMod val="65000"/>
                  <a:lumOff val="35000"/>
                </a:schemeClr>
              </a:solidFill>
            </a:endParaRPr>
          </a:p>
          <a:p>
            <a:r>
              <a:rPr lang="en-US" sz="2400" dirty="0">
                <a:solidFill>
                  <a:schemeClr val="tx1">
                    <a:lumMod val="65000"/>
                    <a:lumOff val="35000"/>
                  </a:schemeClr>
                </a:solidFill>
              </a:rPr>
              <a:t>She/he can find useful materials on the platform to </a:t>
            </a:r>
          </a:p>
          <a:p>
            <a:pPr marL="800100" lvl="1" indent="-342900">
              <a:buFont typeface="Arial" panose="020B0604020202020204" pitchFamily="34" charset="0"/>
              <a:buChar char="•"/>
            </a:pPr>
            <a:r>
              <a:rPr lang="en-US" sz="2400" dirty="0">
                <a:solidFill>
                  <a:schemeClr val="tx1">
                    <a:lumMod val="65000"/>
                    <a:lumOff val="35000"/>
                  </a:schemeClr>
                </a:solidFill>
              </a:rPr>
              <a:t>Implement recommendations on energy efficiency</a:t>
            </a:r>
          </a:p>
          <a:p>
            <a:pPr marL="800100" lvl="1" indent="-342900">
              <a:buFont typeface="Arial" panose="020B0604020202020204" pitchFamily="34" charset="0"/>
              <a:buChar char="•"/>
            </a:pPr>
            <a:r>
              <a:rPr lang="en-US" sz="2400" dirty="0" err="1">
                <a:solidFill>
                  <a:schemeClr val="tx1">
                    <a:lumMod val="65000"/>
                    <a:lumOff val="35000"/>
                  </a:schemeClr>
                </a:solidFill>
              </a:rPr>
              <a:t>Monitor energy consumption</a:t>
            </a:r>
            <a:endParaRPr lang="en-US" sz="2400" dirty="0">
              <a:solidFill>
                <a:schemeClr val="tx1">
                  <a:lumMod val="65000"/>
                  <a:lumOff val="35000"/>
                </a:schemeClr>
              </a:solidFill>
            </a:endParaRPr>
          </a:p>
          <a:p>
            <a:pPr marL="800100" lvl="1" indent="-342900">
              <a:buFont typeface="Arial" panose="020B0604020202020204" pitchFamily="34" charset="0"/>
              <a:buChar char="•"/>
            </a:pPr>
            <a:r>
              <a:rPr lang="en-US" sz="2400" dirty="0">
                <a:solidFill>
                  <a:schemeClr val="tx1">
                    <a:lumMod val="65000"/>
                    <a:lumOff val="35000"/>
                  </a:schemeClr>
                </a:solidFill>
              </a:rPr>
              <a:t>Increase the skills and motivation of staff in different departments: purchasing, maintenance, production staff, human resources, communication, ...</a:t>
            </a:r>
          </a:p>
          <a:p>
            <a:pPr lvl="1"/>
            <a:endParaRPr lang="en-US" sz="2400" dirty="0">
              <a:solidFill>
                <a:schemeClr val="tx1">
                  <a:lumMod val="65000"/>
                  <a:lumOff val="35000"/>
                </a:schemeClr>
              </a:solidFill>
              <a:latin typeface="Tahoma" panose="020B0604030504040204" pitchFamily="34" charset="0"/>
            </a:endParaRPr>
          </a:p>
        </p:txBody>
      </p:sp>
    </p:spTree>
    <p:extLst>
      <p:ext uri="{BB962C8B-B14F-4D97-AF65-F5344CB8AC3E}">
        <p14:creationId xmlns:p14="http://schemas.microsoft.com/office/powerpoint/2010/main" val="2800180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Topics and Content </a:t>
            </a:r>
          </a:p>
        </p:txBody>
      </p:sp>
      <p:sp>
        <p:nvSpPr>
          <p:cNvPr id="3" name="Espace réservé du numéro de diapositive 2"/>
          <p:cNvSpPr>
            <a:spLocks noGrp="1"/>
          </p:cNvSpPr>
          <p:nvPr>
            <p:ph type="sldNum" sz="quarter" idx="12"/>
          </p:nvPr>
        </p:nvSpPr>
        <p:spPr/>
        <p:txBody>
          <a:bodyPr/>
          <a:lstStyle/>
          <a:p>
            <a:fld id="{EA29A727-5B0F-406F-A76C-7B93759A547D}" type="slidenum">
              <a:rPr lang="fr-CH" smtClean="0"/>
              <a:t>18</a:t>
            </a:fld>
            <a:endParaRPr lang="fr-CH"/>
          </a:p>
        </p:txBody>
      </p:sp>
      <p:sp>
        <p:nvSpPr>
          <p:cNvPr id="4" name="ZoneTexte 3"/>
          <p:cNvSpPr txBox="1"/>
          <p:nvPr/>
        </p:nvSpPr>
        <p:spPr>
          <a:xfrm flipH="1">
            <a:off x="838200" y="936761"/>
            <a:ext cx="3245085" cy="523220"/>
          </a:xfrm>
          <a:prstGeom prst="rect">
            <a:avLst/>
          </a:prstGeom>
          <a:noFill/>
        </p:spPr>
        <p:txBody>
          <a:bodyPr wrap="square" rtlCol="0">
            <a:spAutoFit/>
          </a:bodyPr>
          <a:lstStyle/>
          <a:p>
            <a:r>
              <a:rPr lang="fr-FR" sz="2800" b="1" dirty="0" err="1">
                <a:solidFill>
                  <a:schemeClr val="tx1">
                    <a:lumMod val="65000"/>
                    <a:lumOff val="35000"/>
                  </a:schemeClr>
                </a:solidFill>
              </a:rPr>
              <a:t>Energy efficiency</a:t>
            </a:r>
            <a:endParaRPr lang="fr-FR" sz="2800" b="1" dirty="0">
              <a:solidFill>
                <a:schemeClr val="tx1">
                  <a:lumMod val="65000"/>
                  <a:lumOff val="35000"/>
                </a:schemeClr>
              </a:solidFill>
            </a:endParaRPr>
          </a:p>
        </p:txBody>
      </p:sp>
      <p:pic>
        <p:nvPicPr>
          <p:cNvPr id="5" name="Picture 4"/>
          <p:cNvPicPr>
            <a:picLocks noChangeAspect="1"/>
          </p:cNvPicPr>
          <p:nvPr/>
        </p:nvPicPr>
        <p:blipFill>
          <a:blip r:embed="rId2"/>
          <a:stretch>
            <a:fillRect/>
          </a:stretch>
        </p:blipFill>
        <p:spPr>
          <a:xfrm>
            <a:off x="8958474" y="1481127"/>
            <a:ext cx="2427203" cy="1964358"/>
          </a:xfrm>
          <a:prstGeom prst="rect">
            <a:avLst/>
          </a:prstGeom>
        </p:spPr>
      </p:pic>
      <p:pic>
        <p:nvPicPr>
          <p:cNvPr id="41" name="Image 40"/>
          <p:cNvPicPr/>
          <p:nvPr/>
        </p:nvPicPr>
        <p:blipFill>
          <a:blip r:embed="rId3">
            <a:extLst>
              <a:ext uri="{28A0092B-C50C-407E-A947-70E740481C1C}">
                <a14:useLocalDpi xmlns:a14="http://schemas.microsoft.com/office/drawing/2010/main" val="0"/>
              </a:ext>
            </a:extLst>
          </a:blip>
          <a:stretch>
            <a:fillRect/>
          </a:stretch>
        </p:blipFill>
        <p:spPr>
          <a:xfrm>
            <a:off x="5477086" y="1483464"/>
            <a:ext cx="1435918" cy="1435918"/>
          </a:xfrm>
          <a:prstGeom prst="rect">
            <a:avLst/>
          </a:prstGeom>
        </p:spPr>
      </p:pic>
      <p:grpSp>
        <p:nvGrpSpPr>
          <p:cNvPr id="8" name="Gruppieren 7">
            <a:extLst>
              <a:ext uri="{FF2B5EF4-FFF2-40B4-BE49-F238E27FC236}">
                <a16:creationId xmlns:a16="http://schemas.microsoft.com/office/drawing/2014/main" id="{3592EA63-34A8-4F4A-825F-D51A5865C448}"/>
              </a:ext>
            </a:extLst>
          </p:cNvPr>
          <p:cNvGrpSpPr/>
          <p:nvPr/>
        </p:nvGrpSpPr>
        <p:grpSpPr>
          <a:xfrm>
            <a:off x="426503" y="5709869"/>
            <a:ext cx="4367649" cy="571500"/>
            <a:chOff x="132041" y="5523892"/>
            <a:chExt cx="4367649" cy="571500"/>
          </a:xfrm>
        </p:grpSpPr>
        <p:pic>
          <p:nvPicPr>
            <p:cNvPr id="40" name="Image 39"/>
            <p:cNvPicPr/>
            <p:nvPr/>
          </p:nvPicPr>
          <p:blipFill>
            <a:blip r:embed="rId4" cstate="print">
              <a:extLst>
                <a:ext uri="{28A0092B-C50C-407E-A947-70E740481C1C}">
                  <a14:useLocalDpi xmlns:a14="http://schemas.microsoft.com/office/drawing/2010/main" val="0"/>
                </a:ext>
              </a:extLst>
            </a:blip>
            <a:stretch>
              <a:fillRect/>
            </a:stretch>
          </p:blipFill>
          <p:spPr>
            <a:xfrm>
              <a:off x="132041" y="5564160"/>
              <a:ext cx="506730" cy="506730"/>
            </a:xfrm>
            <a:prstGeom prst="rect">
              <a:avLst/>
            </a:prstGeom>
          </p:spPr>
        </p:pic>
        <p:pic>
          <p:nvPicPr>
            <p:cNvPr id="42" name="Image 41"/>
            <p:cNvPicPr/>
            <p:nvPr/>
          </p:nvPicPr>
          <p:blipFill>
            <a:blip r:embed="rId5">
              <a:extLst>
                <a:ext uri="{28A0092B-C50C-407E-A947-70E740481C1C}">
                  <a14:useLocalDpi xmlns:a14="http://schemas.microsoft.com/office/drawing/2010/main" val="0"/>
                </a:ext>
              </a:extLst>
            </a:blip>
            <a:stretch>
              <a:fillRect/>
            </a:stretch>
          </p:blipFill>
          <p:spPr>
            <a:xfrm>
              <a:off x="1567171" y="5549292"/>
              <a:ext cx="522933" cy="522933"/>
            </a:xfrm>
            <a:prstGeom prst="rect">
              <a:avLst/>
            </a:prstGeom>
          </p:spPr>
        </p:pic>
        <p:pic>
          <p:nvPicPr>
            <p:cNvPr id="43" name="Image 42"/>
            <p:cNvPicPr/>
            <p:nvPr/>
          </p:nvPicPr>
          <p:blipFill>
            <a:blip r:embed="rId6" cstate="print">
              <a:extLst>
                <a:ext uri="{28A0092B-C50C-407E-A947-70E740481C1C}">
                  <a14:useLocalDpi xmlns:a14="http://schemas.microsoft.com/office/drawing/2010/main" val="0"/>
                </a:ext>
              </a:extLst>
            </a:blip>
            <a:stretch>
              <a:fillRect/>
            </a:stretch>
          </p:blipFill>
          <p:spPr>
            <a:xfrm>
              <a:off x="2327184" y="5559944"/>
              <a:ext cx="510048" cy="510048"/>
            </a:xfrm>
            <a:prstGeom prst="rect">
              <a:avLst/>
            </a:prstGeom>
          </p:spPr>
        </p:pic>
        <p:pic>
          <p:nvPicPr>
            <p:cNvPr id="44" name="Image 43"/>
            <p:cNvPicPr/>
            <p:nvPr/>
          </p:nvPicPr>
          <p:blipFill>
            <a:blip r:embed="rId7" cstate="print">
              <a:extLst>
                <a:ext uri="{28A0092B-C50C-407E-A947-70E740481C1C}">
                  <a14:useLocalDpi xmlns:a14="http://schemas.microsoft.com/office/drawing/2010/main" val="0"/>
                </a:ext>
              </a:extLst>
            </a:blip>
            <a:stretch>
              <a:fillRect/>
            </a:stretch>
          </p:blipFill>
          <p:spPr>
            <a:xfrm>
              <a:off x="823487" y="5564160"/>
              <a:ext cx="506730" cy="506730"/>
            </a:xfrm>
            <a:prstGeom prst="rect">
              <a:avLst/>
            </a:prstGeom>
          </p:spPr>
        </p:pic>
        <p:pic>
          <p:nvPicPr>
            <p:cNvPr id="45" name="Image 44"/>
            <p:cNvPicPr/>
            <p:nvPr/>
          </p:nvPicPr>
          <p:blipFill>
            <a:blip r:embed="rId8">
              <a:extLst>
                <a:ext uri="{28A0092B-C50C-407E-A947-70E740481C1C}">
                  <a14:useLocalDpi xmlns:a14="http://schemas.microsoft.com/office/drawing/2010/main" val="0"/>
                </a:ext>
              </a:extLst>
            </a:blip>
            <a:stretch>
              <a:fillRect/>
            </a:stretch>
          </p:blipFill>
          <p:spPr>
            <a:xfrm>
              <a:off x="3122361" y="5523892"/>
              <a:ext cx="571500" cy="571500"/>
            </a:xfrm>
            <a:prstGeom prst="rect">
              <a:avLst/>
            </a:prstGeom>
          </p:spPr>
        </p:pic>
        <p:pic>
          <p:nvPicPr>
            <p:cNvPr id="46" name="Image 45"/>
            <p:cNvPicPr/>
            <p:nvPr/>
          </p:nvPicPr>
          <p:blipFill>
            <a:blip r:embed="rId9">
              <a:extLst>
                <a:ext uri="{28A0092B-C50C-407E-A947-70E740481C1C}">
                  <a14:useLocalDpi xmlns:a14="http://schemas.microsoft.com/office/drawing/2010/main" val="0"/>
                </a:ext>
              </a:extLst>
            </a:blip>
            <a:stretch>
              <a:fillRect/>
            </a:stretch>
          </p:blipFill>
          <p:spPr>
            <a:xfrm>
              <a:off x="3978990" y="5549292"/>
              <a:ext cx="520700" cy="520700"/>
            </a:xfrm>
            <a:prstGeom prst="rect">
              <a:avLst/>
            </a:prstGeom>
          </p:spPr>
        </p:pic>
      </p:grpSp>
      <p:sp>
        <p:nvSpPr>
          <p:cNvPr id="13" name="Espace réservé du contenu 2"/>
          <p:cNvSpPr txBox="1">
            <a:spLocks/>
          </p:cNvSpPr>
          <p:nvPr/>
        </p:nvSpPr>
        <p:spPr>
          <a:xfrm>
            <a:off x="754894" y="1521547"/>
            <a:ext cx="3947218" cy="3336621"/>
          </a:xfrm>
          <a:prstGeom prst="rect">
            <a:avLst/>
          </a:prstGeom>
        </p:spPr>
        <p:txBody>
          <a:bodyPr vert="horz" lIns="91440" tIns="45720" rIns="91440" bIns="45720" rtlCol="0">
            <a:noAutofit/>
          </a:bodyPr>
          <a:lstStyle>
            <a:lvl1pPr marL="0" indent="0" algn="l" defTabSz="457200" rtl="0" eaLnBrk="1" latinLnBrk="0" hangingPunct="1">
              <a:lnSpc>
                <a:spcPct val="90000"/>
              </a:lnSpc>
              <a:spcBef>
                <a:spcPts val="600"/>
              </a:spcBef>
              <a:buFont typeface="Arial" panose="020B0604020202020204" pitchFamily="34" charset="0"/>
              <a:buNone/>
              <a:defRPr lang="en-GB" sz="2400" kern="1200" dirty="0">
                <a:solidFill>
                  <a:schemeClr val="tx1">
                    <a:lumMod val="65000"/>
                    <a:lumOff val="35000"/>
                  </a:schemeClr>
                </a:solidFill>
                <a:latin typeface="Arial Unicode MS"/>
                <a:ea typeface="+mn-ea"/>
                <a:cs typeface="Arial Unicode MS"/>
              </a:defRPr>
            </a:lvl1pPr>
            <a:lvl2pPr marL="742950" indent="-285750" algn="l" defTabSz="457200" rtl="0" eaLnBrk="1" latinLnBrk="0" hangingPunct="1">
              <a:lnSpc>
                <a:spcPct val="90000"/>
              </a:lnSpc>
              <a:spcBef>
                <a:spcPct val="20000"/>
              </a:spcBef>
              <a:buFont typeface="Arial"/>
              <a:buChar char="–"/>
              <a:defRPr lang="en-GB" sz="2000" kern="1200" dirty="0">
                <a:solidFill>
                  <a:schemeClr val="tx1">
                    <a:lumMod val="65000"/>
                    <a:lumOff val="35000"/>
                  </a:schemeClr>
                </a:solidFill>
                <a:latin typeface="Arial Unicode MS"/>
                <a:ea typeface="+mn-ea"/>
                <a:cs typeface="Arial Unicode MS"/>
              </a:defRPr>
            </a:lvl2pPr>
            <a:lvl3pPr marL="1143000" indent="-228600" algn="l" defTabSz="457200" rtl="0" eaLnBrk="1" latinLnBrk="0" hangingPunct="1">
              <a:lnSpc>
                <a:spcPct val="90000"/>
              </a:lnSpc>
              <a:spcBef>
                <a:spcPct val="20000"/>
              </a:spcBef>
              <a:buFont typeface="Arial"/>
              <a:buChar char="•"/>
              <a:defRPr lang="en-GB" sz="2000" kern="1200" dirty="0">
                <a:solidFill>
                  <a:schemeClr val="tx1">
                    <a:lumMod val="65000"/>
                    <a:lumOff val="35000"/>
                  </a:schemeClr>
                </a:solidFill>
                <a:latin typeface="Arial Unicode MS"/>
                <a:ea typeface="+mn-ea"/>
                <a:cs typeface="Arial Unicode MS"/>
              </a:defRPr>
            </a:lvl3pPr>
            <a:lvl4pPr marL="1600200" indent="-228600" algn="l" defTabSz="457200" rtl="0" eaLnBrk="1" latinLnBrk="0" hangingPunct="1">
              <a:lnSpc>
                <a:spcPct val="90000"/>
              </a:lnSpc>
              <a:spcBef>
                <a:spcPct val="20000"/>
              </a:spcBef>
              <a:buFont typeface="Arial"/>
              <a:buChar char="–"/>
              <a:defRPr lang="en-GB" sz="2000" kern="1200" dirty="0">
                <a:solidFill>
                  <a:schemeClr val="tx1">
                    <a:lumMod val="65000"/>
                    <a:lumOff val="35000"/>
                  </a:schemeClr>
                </a:solidFill>
                <a:latin typeface="Arial Unicode MS"/>
                <a:ea typeface="+mn-ea"/>
                <a:cs typeface="Arial Unicode MS"/>
              </a:defRPr>
            </a:lvl4pPr>
            <a:lvl5pPr marL="2057400" indent="-228600" algn="l" defTabSz="457200" rtl="0" eaLnBrk="1" latinLnBrk="0" hangingPunct="1">
              <a:lnSpc>
                <a:spcPct val="90000"/>
              </a:lnSpc>
              <a:spcBef>
                <a:spcPct val="20000"/>
              </a:spcBef>
              <a:buFont typeface="Arial"/>
              <a:buChar char="»"/>
              <a:defRPr lang="en-US" sz="2000" kern="1200" dirty="0">
                <a:solidFill>
                  <a:schemeClr val="tx1">
                    <a:lumMod val="65000"/>
                    <a:lumOff val="35000"/>
                  </a:schemeClr>
                </a:solidFill>
                <a:latin typeface="Arial Unicode MS"/>
                <a:ea typeface="+mn-ea"/>
                <a:cs typeface="Arial Unicode MS"/>
              </a:defRPr>
            </a:lvl5pPr>
            <a:lvl6pPr marL="25146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pPr>
            <a:r>
              <a:rPr lang="fr-FR" dirty="0" err="1"/>
              <a:t>Energy management </a:t>
            </a:r>
            <a:endParaRPr lang="en-CA" dirty="0"/>
          </a:p>
          <a:p>
            <a:pPr marL="342900" indent="-342900">
              <a:spcAft>
                <a:spcPts val="600"/>
              </a:spcAft>
              <a:buFont typeface="Arial" panose="020B0604020202020204" pitchFamily="34" charset="0"/>
              <a:buChar char="•"/>
            </a:pPr>
            <a:r>
              <a:rPr lang="en-CA" dirty="0"/>
              <a:t>Plants (</a:t>
            </a:r>
            <a:r>
              <a:rPr lang="en-CA" dirty="0" err="1"/>
              <a:t>pumps</a:t>
            </a:r>
            <a:r>
              <a:rPr lang="en-CA" dirty="0"/>
              <a:t>, </a:t>
            </a:r>
            <a:r>
              <a:rPr lang="en-CA" dirty="0" err="1"/>
              <a:t>motors</a:t>
            </a:r>
            <a:r>
              <a:rPr lang="en-CA" dirty="0"/>
              <a:t>, </a:t>
            </a:r>
            <a:r>
              <a:rPr lang="en-CA" dirty="0" err="1"/>
              <a:t>valves</a:t>
            </a:r>
            <a:r>
              <a:rPr lang="en-CA" dirty="0"/>
              <a:t>) </a:t>
            </a:r>
          </a:p>
          <a:p>
            <a:pPr marL="342900" indent="-342900">
              <a:spcAft>
                <a:spcPts val="600"/>
              </a:spcAft>
              <a:buFont typeface="Arial" panose="020B0604020202020204" pitchFamily="34" charset="0"/>
              <a:buChar char="•"/>
            </a:pPr>
            <a:r>
              <a:rPr lang="en-CA" dirty="0"/>
              <a:t>Building heating and cooling</a:t>
            </a:r>
          </a:p>
          <a:p>
            <a:pPr marL="342900" indent="-342900">
              <a:spcAft>
                <a:spcPts val="600"/>
              </a:spcAft>
              <a:buFont typeface="Arial" panose="020B0604020202020204" pitchFamily="34" charset="0"/>
              <a:buChar char="•"/>
            </a:pPr>
            <a:r>
              <a:rPr lang="en-CA" dirty="0"/>
              <a:t>Lighting systems</a:t>
            </a:r>
          </a:p>
          <a:p>
            <a:pPr marL="342900" indent="-342900">
              <a:spcAft>
                <a:spcPts val="600"/>
              </a:spcAft>
              <a:buFont typeface="Arial" panose="020B0604020202020204" pitchFamily="34" charset="0"/>
              <a:buChar char="•"/>
            </a:pPr>
            <a:r>
              <a:rPr lang="en-CA" dirty="0" err="1"/>
              <a:t>Process heat </a:t>
            </a:r>
          </a:p>
          <a:p>
            <a:pPr marL="342900" indent="-342900">
              <a:spcAft>
                <a:spcPts val="600"/>
              </a:spcAft>
              <a:buFont typeface="Arial" panose="020B0604020202020204" pitchFamily="34" charset="0"/>
              <a:buChar char="•"/>
            </a:pPr>
            <a:r>
              <a:rPr lang="en-CA" dirty="0"/>
              <a:t>Mobility</a:t>
            </a:r>
          </a:p>
          <a:p>
            <a:pPr marL="342900" indent="-342900">
              <a:spcAft>
                <a:spcPts val="600"/>
              </a:spcAft>
              <a:buFont typeface="Arial" panose="020B0604020202020204" pitchFamily="34" charset="0"/>
              <a:buChar char="•"/>
            </a:pPr>
            <a:r>
              <a:rPr lang="en-CA" dirty="0" err="1"/>
              <a:t>Renewable energies </a:t>
            </a:r>
            <a:endParaRPr lang="en-CA" dirty="0"/>
          </a:p>
        </p:txBody>
      </p:sp>
      <p:sp>
        <p:nvSpPr>
          <p:cNvPr id="14" name="ZoneTexte 13"/>
          <p:cNvSpPr txBox="1"/>
          <p:nvPr/>
        </p:nvSpPr>
        <p:spPr>
          <a:xfrm flipH="1">
            <a:off x="4776365" y="886656"/>
            <a:ext cx="2639270" cy="523220"/>
          </a:xfrm>
          <a:prstGeom prst="rect">
            <a:avLst/>
          </a:prstGeom>
          <a:noFill/>
        </p:spPr>
        <p:txBody>
          <a:bodyPr wrap="square" rtlCol="0">
            <a:spAutoFit/>
          </a:bodyPr>
          <a:lstStyle/>
          <a:p>
            <a:r>
              <a:rPr lang="fr-FR" sz="2800" b="1" dirty="0">
                <a:solidFill>
                  <a:schemeClr val="tx1">
                    <a:lumMod val="65000"/>
                    <a:lumOff val="35000"/>
                  </a:schemeClr>
                </a:solidFill>
              </a:rPr>
              <a:t>Energy culture</a:t>
            </a:r>
          </a:p>
        </p:txBody>
      </p:sp>
      <p:sp>
        <p:nvSpPr>
          <p:cNvPr id="15" name="ZoneTexte 14"/>
          <p:cNvSpPr txBox="1"/>
          <p:nvPr/>
        </p:nvSpPr>
        <p:spPr>
          <a:xfrm flipH="1">
            <a:off x="8021450" y="868007"/>
            <a:ext cx="4436249" cy="523220"/>
          </a:xfrm>
          <a:prstGeom prst="rect">
            <a:avLst/>
          </a:prstGeom>
          <a:noFill/>
        </p:spPr>
        <p:txBody>
          <a:bodyPr wrap="square" rtlCol="0">
            <a:spAutoFit/>
          </a:bodyPr>
          <a:lstStyle/>
          <a:p>
            <a:r>
              <a:rPr lang="fr-FR" sz="2800" b="1" dirty="0" err="1">
                <a:solidFill>
                  <a:schemeClr val="tx1">
                    <a:lumMod val="65000"/>
                    <a:lumOff val="35000"/>
                  </a:schemeClr>
                </a:solidFill>
              </a:rPr>
              <a:t>Sustainable supply chain </a:t>
            </a:r>
          </a:p>
        </p:txBody>
      </p:sp>
      <p:sp>
        <p:nvSpPr>
          <p:cNvPr id="6" name="Rectangle 5"/>
          <p:cNvSpPr/>
          <p:nvPr/>
        </p:nvSpPr>
        <p:spPr>
          <a:xfrm>
            <a:off x="4804064" y="3066212"/>
            <a:ext cx="3448432" cy="2308324"/>
          </a:xfrm>
          <a:prstGeom prst="rect">
            <a:avLst/>
          </a:prstGeom>
        </p:spPr>
        <p:txBody>
          <a:bodyPr wrap="square">
            <a:spAutoFit/>
          </a:bodyPr>
          <a:lstStyle/>
          <a:p>
            <a:r>
              <a:rPr lang="fr-FR" sz="2400" dirty="0">
                <a:solidFill>
                  <a:schemeClr val="tx1">
                    <a:lumMod val="65000"/>
                    <a:lumOff val="35000"/>
                  </a:schemeClr>
                </a:solidFill>
              </a:rPr>
              <a:t>How can </a:t>
            </a:r>
            <a:r>
              <a:rPr lang="fr-FR" sz="2400" dirty="0" err="1">
                <a:solidFill>
                  <a:schemeClr val="tx1">
                    <a:lumMod val="65000"/>
                    <a:lumOff val="35000"/>
                  </a:schemeClr>
                </a:solidFill>
              </a:rPr>
              <a:t>companies</a:t>
            </a:r>
            <a:r>
              <a:rPr lang="fr-FR" sz="2400" dirty="0">
                <a:solidFill>
                  <a:schemeClr val="tx1">
                    <a:lumMod val="65000"/>
                    <a:lumOff val="35000"/>
                  </a:schemeClr>
                </a:solidFill>
              </a:rPr>
              <a:t> </a:t>
            </a:r>
            <a:r>
              <a:rPr lang="fr-FR" sz="2400" dirty="0" err="1">
                <a:solidFill>
                  <a:schemeClr val="tx1">
                    <a:lumMod val="65000"/>
                    <a:lumOff val="35000"/>
                  </a:schemeClr>
                </a:solidFill>
              </a:rPr>
              <a:t>motivate</a:t>
            </a:r>
            <a:r>
              <a:rPr lang="fr-FR" sz="2400" dirty="0">
                <a:solidFill>
                  <a:schemeClr val="tx1">
                    <a:lumMod val="65000"/>
                    <a:lumOff val="35000"/>
                  </a:schemeClr>
                </a:solidFill>
              </a:rPr>
              <a:t> </a:t>
            </a:r>
            <a:r>
              <a:rPr lang="fr-FR" sz="2400" dirty="0" err="1">
                <a:solidFill>
                  <a:schemeClr val="tx1">
                    <a:lumMod val="65000"/>
                    <a:lumOff val="35000"/>
                  </a:schemeClr>
                </a:solidFill>
              </a:rPr>
              <a:t>their</a:t>
            </a:r>
            <a:r>
              <a:rPr lang="fr-FR" sz="2400" dirty="0">
                <a:solidFill>
                  <a:schemeClr val="tx1">
                    <a:lumMod val="65000"/>
                    <a:lumOff val="35000"/>
                  </a:schemeClr>
                </a:solidFill>
              </a:rPr>
              <a:t> employees and </a:t>
            </a:r>
            <a:r>
              <a:rPr lang="fr-FR" sz="2400" dirty="0" err="1">
                <a:solidFill>
                  <a:schemeClr val="tx1">
                    <a:lumMod val="65000"/>
                    <a:lumOff val="35000"/>
                  </a:schemeClr>
                </a:solidFill>
              </a:rPr>
              <a:t>bring</a:t>
            </a:r>
            <a:r>
              <a:rPr lang="fr-FR" sz="2400" dirty="0">
                <a:solidFill>
                  <a:schemeClr val="tx1">
                    <a:lumMod val="65000"/>
                    <a:lumOff val="35000"/>
                  </a:schemeClr>
                </a:solidFill>
              </a:rPr>
              <a:t> about a lasting change in behaviour </a:t>
            </a:r>
            <a:r>
              <a:rPr lang="fr-FR" sz="2400" dirty="0" err="1">
                <a:solidFill>
                  <a:schemeClr val="tx1">
                    <a:lumMod val="65000"/>
                    <a:lumOff val="35000"/>
                  </a:schemeClr>
                </a:solidFill>
              </a:rPr>
              <a:t>towards</a:t>
            </a:r>
            <a:r>
              <a:rPr lang="fr-FR" sz="2400" dirty="0">
                <a:solidFill>
                  <a:schemeClr val="tx1">
                    <a:lumMod val="65000"/>
                    <a:lumOff val="35000"/>
                  </a:schemeClr>
                </a:solidFill>
              </a:rPr>
              <a:t> energy </a:t>
            </a:r>
            <a:r>
              <a:rPr lang="fr-FR" sz="2400" dirty="0" err="1">
                <a:solidFill>
                  <a:schemeClr val="tx1">
                    <a:lumMod val="65000"/>
                    <a:lumOff val="35000"/>
                  </a:schemeClr>
                </a:solidFill>
              </a:rPr>
              <a:t>efficiency</a:t>
            </a:r>
            <a:r>
              <a:rPr lang="fr-FR" sz="2400" dirty="0">
                <a:solidFill>
                  <a:schemeClr val="tx1">
                    <a:lumMod val="65000"/>
                    <a:lumOff val="35000"/>
                  </a:schemeClr>
                </a:solidFill>
              </a:rPr>
              <a:t> ? </a:t>
            </a:r>
          </a:p>
        </p:txBody>
      </p:sp>
      <p:sp>
        <p:nvSpPr>
          <p:cNvPr id="7" name="ZoneTexte 6"/>
          <p:cNvSpPr txBox="1"/>
          <p:nvPr/>
        </p:nvSpPr>
        <p:spPr>
          <a:xfrm>
            <a:off x="8462567" y="3565903"/>
            <a:ext cx="3735600" cy="2677656"/>
          </a:xfrm>
          <a:prstGeom prst="rect">
            <a:avLst/>
          </a:prstGeom>
          <a:noFill/>
        </p:spPr>
        <p:txBody>
          <a:bodyPr wrap="square" rtlCol="0">
            <a:spAutoFit/>
          </a:bodyPr>
          <a:lstStyle/>
          <a:p>
            <a:pPr marL="342900" indent="-342900">
              <a:buFont typeface="Arial" panose="020B0604020202020204" pitchFamily="34" charset="0"/>
              <a:buChar char="•"/>
            </a:pPr>
            <a:r>
              <a:rPr lang="fr-FR" sz="2400" dirty="0" err="1">
                <a:solidFill>
                  <a:schemeClr val="tx1">
                    <a:lumMod val="65000"/>
                    <a:lumOff val="35000"/>
                  </a:schemeClr>
                </a:solidFill>
              </a:rPr>
              <a:t>Life cycle analysis</a:t>
            </a:r>
            <a:endParaRPr lang="fr-FR" sz="2400"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Guidelines for life cycle costs</a:t>
            </a:r>
          </a:p>
          <a:p>
            <a:pPr marL="342900" indent="-342900">
              <a:buFont typeface="Arial" panose="020B0604020202020204" pitchFamily="34" charset="0"/>
              <a:buChar char="•"/>
            </a:pPr>
            <a:r>
              <a:rPr lang="fr-FR" sz="2400" dirty="0">
                <a:solidFill>
                  <a:schemeClr val="tx1">
                    <a:lumMod val="65000"/>
                    <a:lumOff val="35000"/>
                  </a:schemeClr>
                </a:solidFill>
              </a:rPr>
              <a:t>Use of </a:t>
            </a:r>
            <a:r>
              <a:rPr lang="fr-FR" sz="2400" dirty="0" err="1">
                <a:solidFill>
                  <a:schemeClr val="tx1">
                    <a:lumMod val="65000"/>
                    <a:lumOff val="35000"/>
                  </a:schemeClr>
                </a:solidFill>
              </a:rPr>
              <a:t>sustainability indicators</a:t>
            </a:r>
            <a:endParaRPr lang="fr-FR" sz="2400" dirty="0">
              <a:solidFill>
                <a:schemeClr val="tx1">
                  <a:lumMod val="65000"/>
                  <a:lumOff val="35000"/>
                </a:schemeClr>
              </a:solidFill>
            </a:endParaRPr>
          </a:p>
          <a:p>
            <a:pPr marL="342900" indent="-342900">
              <a:buFont typeface="Arial" panose="020B0604020202020204" pitchFamily="34" charset="0"/>
              <a:buChar char="•"/>
            </a:pPr>
            <a:r>
              <a:rPr lang="fr-FR" sz="2400" dirty="0">
                <a:solidFill>
                  <a:schemeClr val="tx1">
                    <a:lumMod val="65000"/>
                    <a:lumOff val="35000"/>
                  </a:schemeClr>
                </a:solidFill>
              </a:rPr>
              <a:t>Environmental labelling</a:t>
            </a:r>
          </a:p>
        </p:txBody>
      </p:sp>
    </p:spTree>
    <p:extLst>
      <p:ext uri="{BB962C8B-B14F-4D97-AF65-F5344CB8AC3E}">
        <p14:creationId xmlns:p14="http://schemas.microsoft.com/office/powerpoint/2010/main" val="303059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0855" y="86463"/>
            <a:ext cx="10515600" cy="1146176"/>
          </a:xfrm>
        </p:spPr>
        <p:txBody>
          <a:bodyPr/>
          <a:lstStyle/>
          <a:p>
            <a:r>
              <a:rPr lang="fr-FR" dirty="0"/>
              <a:t>Content </a:t>
            </a:r>
          </a:p>
        </p:txBody>
      </p:sp>
      <p:sp>
        <p:nvSpPr>
          <p:cNvPr id="3" name="Espace réservé du numéro de diapositive 2"/>
          <p:cNvSpPr>
            <a:spLocks noGrp="1"/>
          </p:cNvSpPr>
          <p:nvPr>
            <p:ph type="sldNum" sz="quarter" idx="12"/>
          </p:nvPr>
        </p:nvSpPr>
        <p:spPr/>
        <p:txBody>
          <a:bodyPr/>
          <a:lstStyle/>
          <a:p>
            <a:fld id="{EA29A727-5B0F-406F-A76C-7B93759A547D}" type="slidenum">
              <a:rPr lang="fr-CH" smtClean="0"/>
              <a:t>19</a:t>
            </a:fld>
            <a:endParaRPr lang="fr-CH"/>
          </a:p>
        </p:txBody>
      </p:sp>
      <p:sp>
        <p:nvSpPr>
          <p:cNvPr id="7" name="ZoneTexte 6"/>
          <p:cNvSpPr txBox="1"/>
          <p:nvPr/>
        </p:nvSpPr>
        <p:spPr>
          <a:xfrm>
            <a:off x="560855" y="967750"/>
            <a:ext cx="9852502" cy="5355312"/>
          </a:xfrm>
          <a:prstGeom prst="rect">
            <a:avLst/>
          </a:prstGeom>
          <a:noFill/>
        </p:spPr>
        <p:txBody>
          <a:bodyPr wrap="square" rtlCol="0">
            <a:spAutoFit/>
          </a:bodyPr>
          <a:lstStyle/>
          <a:p>
            <a:r>
              <a:rPr lang="fr-FR" sz="2800" dirty="0" err="1">
                <a:solidFill>
                  <a:schemeClr val="tx1">
                    <a:lumMod val="65000"/>
                    <a:lumOff val="35000"/>
                  </a:schemeClr>
                </a:solidFill>
              </a:rPr>
              <a:t>Numerous </a:t>
            </a:r>
            <a:r>
              <a:rPr lang="fr-FR" sz="2800" dirty="0">
                <a:solidFill>
                  <a:schemeClr val="tx1">
                    <a:lumMod val="65000"/>
                    <a:lumOff val="35000"/>
                  </a:schemeClr>
                </a:solidFill>
              </a:rPr>
              <a:t>and </a:t>
            </a:r>
            <a:r>
              <a:rPr lang="fr-FR" sz="2800" dirty="0" err="1">
                <a:solidFill>
                  <a:schemeClr val="tx1">
                    <a:lumMod val="65000"/>
                    <a:lumOff val="35000"/>
                  </a:schemeClr>
                </a:solidFill>
              </a:rPr>
              <a:t>varied </a:t>
            </a:r>
            <a:r>
              <a:rPr lang="fr-FR" sz="2800" dirty="0">
                <a:solidFill>
                  <a:schemeClr val="tx1">
                    <a:lumMod val="65000"/>
                    <a:lumOff val="35000"/>
                  </a:schemeClr>
                </a:solidFill>
              </a:rPr>
              <a:t>content </a:t>
            </a:r>
            <a:r>
              <a:rPr lang="fr-FR" sz="2800" dirty="0" err="1">
                <a:solidFill>
                  <a:schemeClr val="tx1">
                    <a:lumMod val="65000"/>
                    <a:lumOff val="35000"/>
                  </a:schemeClr>
                </a:solidFill>
              </a:rPr>
              <a:t>on two </a:t>
            </a:r>
            <a:r>
              <a:rPr lang="fr-FR" sz="2800" dirty="0">
                <a:solidFill>
                  <a:schemeClr val="tx1">
                    <a:lumMod val="65000"/>
                    <a:lumOff val="35000"/>
                  </a:schemeClr>
                </a:solidFill>
              </a:rPr>
              <a:t>main areas :</a:t>
            </a:r>
          </a:p>
          <a:p>
            <a:endParaRPr lang="fr-FR" sz="2800" dirty="0">
              <a:solidFill>
                <a:schemeClr val="tx1">
                  <a:lumMod val="65000"/>
                  <a:lumOff val="35000"/>
                </a:schemeClr>
              </a:solidFill>
            </a:endParaRPr>
          </a:p>
          <a:p>
            <a:pPr marL="809625" indent="-269875">
              <a:buFont typeface="Arial" panose="020B0604020202020204" pitchFamily="34" charset="0"/>
              <a:buChar char="•"/>
            </a:pPr>
            <a:r>
              <a:rPr lang="fr-FR" sz="2800" dirty="0" err="1">
                <a:solidFill>
                  <a:schemeClr val="tx1">
                    <a:lumMod val="65000"/>
                    <a:lumOff val="35000"/>
                  </a:schemeClr>
                </a:solidFill>
              </a:rPr>
              <a:t>Secure personal area</a:t>
            </a:r>
            <a:r>
              <a:rPr lang="fr-FR" sz="2800" dirty="0">
                <a:solidFill>
                  <a:schemeClr val="tx1">
                    <a:lumMod val="65000"/>
                    <a:lumOff val="35000"/>
                  </a:schemeClr>
                </a:solidFill>
              </a:rPr>
              <a:t>: company data, monitoring</a:t>
            </a:r>
          </a:p>
          <a:p>
            <a:pPr marL="539750"/>
            <a:endParaRPr lang="fr-FR" sz="2800" dirty="0">
              <a:solidFill>
                <a:schemeClr val="tx1">
                  <a:lumMod val="65000"/>
                  <a:lumOff val="35000"/>
                </a:schemeClr>
              </a:solidFill>
            </a:endParaRPr>
          </a:p>
          <a:p>
            <a:pPr marL="809625" indent="-269875">
              <a:buFont typeface="Arial" panose="020B0604020202020204" pitchFamily="34" charset="0"/>
              <a:buChar char="•"/>
            </a:pPr>
            <a:endParaRPr lang="en-US" sz="2800" dirty="0">
              <a:solidFill>
                <a:schemeClr val="tx1">
                  <a:lumMod val="65000"/>
                  <a:lumOff val="35000"/>
                </a:schemeClr>
              </a:solidFill>
            </a:endParaRPr>
          </a:p>
          <a:p>
            <a:pPr marL="809625" indent="-269875">
              <a:buFont typeface="Arial" panose="020B0604020202020204" pitchFamily="34" charset="0"/>
              <a:buChar char="•"/>
            </a:pPr>
            <a:r>
              <a:rPr lang="en-US" sz="2800" dirty="0">
                <a:solidFill>
                  <a:schemeClr val="tx1">
                    <a:lumMod val="65000"/>
                    <a:lumOff val="35000"/>
                  </a:schemeClr>
                </a:solidFill>
              </a:rPr>
              <a:t>Content area with 218 different elements:</a:t>
            </a:r>
            <a:endParaRPr lang="fr-FR" sz="2800" dirty="0">
              <a:solidFill>
                <a:schemeClr val="tx1">
                  <a:lumMod val="65000"/>
                  <a:lumOff val="35000"/>
                </a:schemeClr>
              </a:solidFill>
            </a:endParaRPr>
          </a:p>
          <a:p>
            <a:pPr lvl="2"/>
            <a:r>
              <a:rPr lang="fr-FR" sz="2400" dirty="0">
                <a:solidFill>
                  <a:schemeClr val="tx1">
                    <a:lumMod val="65000"/>
                    <a:lumOff val="35000"/>
                  </a:schemeClr>
                </a:solidFill>
              </a:rPr>
              <a:t>		</a:t>
            </a:r>
            <a:r>
              <a:rPr lang="fr-FR" sz="2200" dirty="0">
                <a:solidFill>
                  <a:schemeClr val="tx1">
                    <a:lumMod val="65000"/>
                    <a:lumOff val="35000"/>
                  </a:schemeClr>
                </a:solidFill>
              </a:rPr>
              <a:t>- 74 Descriptions of </a:t>
            </a:r>
            <a:r>
              <a:rPr lang="fr-FR" sz="2200" dirty="0" err="1">
                <a:solidFill>
                  <a:schemeClr val="tx1">
                    <a:lumMod val="65000"/>
                    <a:lumOff val="35000"/>
                  </a:schemeClr>
                </a:solidFill>
              </a:rPr>
              <a:t>measures</a:t>
            </a:r>
            <a:endParaRPr lang="fr-FR" sz="2200" dirty="0">
              <a:solidFill>
                <a:schemeClr val="tx1">
                  <a:lumMod val="65000"/>
                  <a:lumOff val="35000"/>
                </a:schemeClr>
              </a:solidFill>
            </a:endParaRPr>
          </a:p>
          <a:p>
            <a:pPr lvl="2"/>
            <a:r>
              <a:rPr lang="fr-FR" sz="2200" dirty="0">
                <a:solidFill>
                  <a:schemeClr val="tx1">
                    <a:lumMod val="65000"/>
                    <a:lumOff val="35000"/>
                  </a:schemeClr>
                </a:solidFill>
              </a:rPr>
              <a:t>		- 43 Best Practice </a:t>
            </a:r>
            <a:r>
              <a:rPr lang="fr-FR" sz="2200" dirty="0" err="1">
                <a:solidFill>
                  <a:schemeClr val="tx1">
                    <a:lumMod val="65000"/>
                    <a:lumOff val="35000"/>
                  </a:schemeClr>
                </a:solidFill>
              </a:rPr>
              <a:t>Factsheets</a:t>
            </a:r>
            <a:endParaRPr lang="fr-FR" sz="2200" dirty="0">
              <a:solidFill>
                <a:schemeClr val="tx1">
                  <a:lumMod val="65000"/>
                  <a:lumOff val="35000"/>
                </a:schemeClr>
              </a:solidFill>
            </a:endParaRPr>
          </a:p>
          <a:p>
            <a:pPr lvl="2"/>
            <a:r>
              <a:rPr lang="fr-FR" sz="2200" dirty="0">
                <a:solidFill>
                  <a:schemeClr val="tx1">
                    <a:lumMod val="65000"/>
                    <a:lumOff val="35000"/>
                  </a:schemeClr>
                </a:solidFill>
              </a:rPr>
              <a:t>		- 30 Checklists and </a:t>
            </a:r>
            <a:r>
              <a:rPr lang="fr-FR" sz="2200" dirty="0" err="1">
                <a:solidFill>
                  <a:schemeClr val="tx1">
                    <a:lumMod val="65000"/>
                    <a:lumOff val="35000"/>
                  </a:schemeClr>
                </a:solidFill>
              </a:rPr>
              <a:t>calculation</a:t>
            </a:r>
            <a:r>
              <a:rPr lang="fr-FR" sz="2200" dirty="0">
                <a:solidFill>
                  <a:schemeClr val="tx1">
                    <a:lumMod val="65000"/>
                    <a:lumOff val="35000"/>
                  </a:schemeClr>
                </a:solidFill>
              </a:rPr>
              <a:t> </a:t>
            </a:r>
            <a:r>
              <a:rPr lang="fr-FR" sz="2200" dirty="0" err="1">
                <a:solidFill>
                  <a:schemeClr val="tx1">
                    <a:lumMod val="65000"/>
                    <a:lumOff val="35000"/>
                  </a:schemeClr>
                </a:solidFill>
              </a:rPr>
              <a:t>tools</a:t>
            </a:r>
            <a:endParaRPr lang="fr-FR" sz="2200" dirty="0">
              <a:solidFill>
                <a:schemeClr val="tx1">
                  <a:lumMod val="65000"/>
                  <a:lumOff val="35000"/>
                </a:schemeClr>
              </a:solidFill>
            </a:endParaRPr>
          </a:p>
          <a:p>
            <a:pPr lvl="2"/>
            <a:r>
              <a:rPr lang="fr-FR" sz="2200" dirty="0">
                <a:solidFill>
                  <a:schemeClr val="tx1">
                    <a:lumMod val="65000"/>
                    <a:lumOff val="35000"/>
                  </a:schemeClr>
                </a:solidFill>
              </a:rPr>
              <a:t>		- 3 </a:t>
            </a:r>
            <a:r>
              <a:rPr lang="fr-FR" sz="2200" dirty="0" err="1">
                <a:solidFill>
                  <a:schemeClr val="tx1">
                    <a:lumMod val="65000"/>
                    <a:lumOff val="35000"/>
                  </a:schemeClr>
                </a:solidFill>
              </a:rPr>
              <a:t>Surveys</a:t>
            </a:r>
            <a:r>
              <a:rPr lang="fr-FR" sz="2200" dirty="0">
                <a:solidFill>
                  <a:schemeClr val="tx1">
                    <a:lumMod val="65000"/>
                    <a:lumOff val="35000"/>
                  </a:schemeClr>
                </a:solidFill>
              </a:rPr>
              <a:t> for employees and energy managers</a:t>
            </a:r>
          </a:p>
          <a:p>
            <a:pPr lvl="2"/>
            <a:r>
              <a:rPr lang="fr-FR" sz="2200" dirty="0">
                <a:solidFill>
                  <a:schemeClr val="tx1">
                    <a:lumMod val="65000"/>
                    <a:lumOff val="35000"/>
                  </a:schemeClr>
                </a:solidFill>
              </a:rPr>
              <a:t>		- 15 </a:t>
            </a:r>
            <a:r>
              <a:rPr lang="fr-FR" sz="2200" dirty="0" err="1">
                <a:solidFill>
                  <a:schemeClr val="tx1">
                    <a:lumMod val="65000"/>
                    <a:lumOff val="35000"/>
                  </a:schemeClr>
                </a:solidFill>
              </a:rPr>
              <a:t>quizzes</a:t>
            </a:r>
            <a:endParaRPr lang="fr-FR" sz="2200" dirty="0">
              <a:solidFill>
                <a:schemeClr val="tx1">
                  <a:lumMod val="65000"/>
                  <a:lumOff val="35000"/>
                </a:schemeClr>
              </a:solidFill>
            </a:endParaRPr>
          </a:p>
          <a:p>
            <a:pPr lvl="2"/>
            <a:r>
              <a:rPr lang="fr-FR" sz="2200" dirty="0">
                <a:solidFill>
                  <a:schemeClr val="tx1">
                    <a:lumMod val="65000"/>
                    <a:lumOff val="35000"/>
                  </a:schemeClr>
                </a:solidFill>
              </a:rPr>
              <a:t>		- 43 White label presentations</a:t>
            </a:r>
          </a:p>
          <a:p>
            <a:pPr lvl="6"/>
            <a:r>
              <a:rPr lang="fr-FR" sz="2200" dirty="0">
                <a:solidFill>
                  <a:schemeClr val="tx1">
                    <a:lumMod val="65000"/>
                    <a:lumOff val="35000"/>
                  </a:schemeClr>
                </a:solidFill>
              </a:rPr>
              <a:t>- 10 </a:t>
            </a:r>
            <a:r>
              <a:rPr lang="fr-FR" sz="2200" dirty="0" err="1">
                <a:solidFill>
                  <a:schemeClr val="tx1">
                    <a:lumMod val="65000"/>
                    <a:lumOff val="35000"/>
                  </a:schemeClr>
                </a:solidFill>
              </a:rPr>
              <a:t>webinars</a:t>
            </a:r>
            <a:endParaRPr lang="fr-FR" sz="2200" dirty="0">
              <a:solidFill>
                <a:schemeClr val="tx1">
                  <a:lumMod val="65000"/>
                  <a:lumOff val="35000"/>
                </a:schemeClr>
              </a:solidFill>
            </a:endParaRPr>
          </a:p>
          <a:p>
            <a:endParaRPr lang="fr-FR" dirty="0">
              <a:solidFill>
                <a:schemeClr val="tx1">
                  <a:lumMod val="65000"/>
                  <a:lumOff val="35000"/>
                </a:schemeClr>
              </a:solidFill>
            </a:endParaRPr>
          </a:p>
        </p:txBody>
      </p:sp>
      <p:sp>
        <p:nvSpPr>
          <p:cNvPr id="8" name="Flèche vers le bas 7"/>
          <p:cNvSpPr/>
          <p:nvPr/>
        </p:nvSpPr>
        <p:spPr>
          <a:xfrm>
            <a:off x="4650968" y="2491104"/>
            <a:ext cx="485688" cy="5639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p:cNvGrpSpPr/>
          <p:nvPr/>
        </p:nvGrpSpPr>
        <p:grpSpPr>
          <a:xfrm>
            <a:off x="676866" y="3763559"/>
            <a:ext cx="2203554" cy="1956587"/>
            <a:chOff x="8352974" y="2554141"/>
            <a:chExt cx="2957064" cy="2766540"/>
          </a:xfrm>
        </p:grpSpPr>
        <p:pic>
          <p:nvPicPr>
            <p:cNvPr id="16" name="Image 15">
              <a:extLst>
                <a:ext uri="{FF2B5EF4-FFF2-40B4-BE49-F238E27FC236}">
                  <a16:creationId xmlns:a16="http://schemas.microsoft.com/office/drawing/2014/main" id="{2143CA1A-BC3A-4D7A-87D1-DEAA0969EF9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13156" y="3154440"/>
              <a:ext cx="950970" cy="940073"/>
            </a:xfrm>
            <a:prstGeom prst="rect">
              <a:avLst/>
            </a:prstGeom>
          </p:spPr>
        </p:pic>
        <p:pic>
          <p:nvPicPr>
            <p:cNvPr id="17" name="Image 16">
              <a:extLst>
                <a:ext uri="{FF2B5EF4-FFF2-40B4-BE49-F238E27FC236}">
                  <a16:creationId xmlns:a16="http://schemas.microsoft.com/office/drawing/2014/main" id="{A335C549-9582-4A91-898E-88CBA595A2F8}"/>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10572" y="4350883"/>
              <a:ext cx="981036" cy="969798"/>
            </a:xfrm>
            <a:prstGeom prst="rect">
              <a:avLst/>
            </a:prstGeom>
          </p:spPr>
        </p:pic>
        <p:pic>
          <p:nvPicPr>
            <p:cNvPr id="18" name="Image 17">
              <a:extLst>
                <a:ext uri="{FF2B5EF4-FFF2-40B4-BE49-F238E27FC236}">
                  <a16:creationId xmlns:a16="http://schemas.microsoft.com/office/drawing/2014/main" id="{1A7FDF1F-EE98-47D4-952F-326AFB4F4C30}"/>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52974" y="4080023"/>
              <a:ext cx="902817" cy="892473"/>
            </a:xfrm>
            <a:prstGeom prst="rect">
              <a:avLst/>
            </a:prstGeom>
          </p:spPr>
        </p:pic>
        <p:pic>
          <p:nvPicPr>
            <p:cNvPr id="20" name="Image 19">
              <a:extLst>
                <a:ext uri="{FF2B5EF4-FFF2-40B4-BE49-F238E27FC236}">
                  <a16:creationId xmlns:a16="http://schemas.microsoft.com/office/drawing/2014/main" id="{ECD20CC2-CEB6-4F1D-8E6D-D567A4B625DF}"/>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473178" y="2554141"/>
              <a:ext cx="836860" cy="827270"/>
            </a:xfrm>
            <a:prstGeom prst="rect">
              <a:avLst/>
            </a:prstGeom>
          </p:spPr>
        </p:pic>
      </p:grpSp>
      <p:sp>
        <p:nvSpPr>
          <p:cNvPr id="5" name="ZoneTexte 4"/>
          <p:cNvSpPr txBox="1"/>
          <p:nvPr/>
        </p:nvSpPr>
        <p:spPr>
          <a:xfrm>
            <a:off x="5062411" y="2391720"/>
            <a:ext cx="6383479" cy="400110"/>
          </a:xfrm>
          <a:prstGeom prst="rect">
            <a:avLst/>
          </a:prstGeom>
          <a:noFill/>
        </p:spPr>
        <p:txBody>
          <a:bodyPr wrap="none" rtlCol="0">
            <a:spAutoFit/>
          </a:bodyPr>
          <a:lstStyle/>
          <a:p>
            <a:r>
              <a:rPr lang="fr-FR" sz="2000" dirty="0" err="1">
                <a:solidFill>
                  <a:srgbClr val="006600"/>
                </a:solidFill>
              </a:rPr>
              <a:t>customised </a:t>
            </a:r>
            <a:r>
              <a:rPr lang="fr-FR" sz="2000" dirty="0">
                <a:solidFill>
                  <a:srgbClr val="006600"/>
                </a:solidFill>
              </a:rPr>
              <a:t>content </a:t>
            </a:r>
            <a:r>
              <a:rPr lang="fr-FR" sz="2000" dirty="0" err="1">
                <a:solidFill>
                  <a:srgbClr val="006600"/>
                </a:solidFill>
              </a:rPr>
              <a:t>from the general area</a:t>
            </a:r>
            <a:r>
              <a:rPr lang="fr-FR" sz="2000" dirty="0">
                <a:solidFill>
                  <a:srgbClr val="006600"/>
                </a:solidFill>
              </a:rPr>
              <a:t>:</a:t>
            </a:r>
          </a:p>
        </p:txBody>
      </p:sp>
      <p:sp>
        <p:nvSpPr>
          <p:cNvPr id="10" name="ZoneTexte 9"/>
          <p:cNvSpPr txBox="1"/>
          <p:nvPr/>
        </p:nvSpPr>
        <p:spPr>
          <a:xfrm>
            <a:off x="8254151" y="3285632"/>
            <a:ext cx="3499676" cy="707886"/>
          </a:xfrm>
          <a:prstGeom prst="rect">
            <a:avLst/>
          </a:prstGeom>
          <a:solidFill>
            <a:schemeClr val="accent3"/>
          </a:solidFill>
        </p:spPr>
        <p:txBody>
          <a:bodyPr wrap="none" rtlCol="0">
            <a:spAutoFit/>
          </a:bodyPr>
          <a:lstStyle/>
          <a:p>
            <a:r>
              <a:rPr lang="fr-FR" sz="2000" b="1" dirty="0" err="1">
                <a:solidFill>
                  <a:schemeClr val="tx1">
                    <a:lumMod val="75000"/>
                    <a:lumOff val="25000"/>
                  </a:schemeClr>
                </a:solidFill>
              </a:rPr>
              <a:t>Evaluation of </a:t>
            </a:r>
            <a:r>
              <a:rPr lang="fr-FR" sz="2000" b="1" dirty="0">
                <a:solidFill>
                  <a:schemeClr val="tx1">
                    <a:lumMod val="75000"/>
                    <a:lumOff val="25000"/>
                  </a:schemeClr>
                </a:solidFill>
              </a:rPr>
              <a:t>the content </a:t>
            </a:r>
            <a:r>
              <a:rPr lang="fr-FR" sz="2000" b="1" dirty="0" err="1">
                <a:solidFill>
                  <a:schemeClr val="tx1">
                    <a:lumMod val="75000"/>
                    <a:lumOff val="25000"/>
                  </a:schemeClr>
                </a:solidFill>
              </a:rPr>
              <a:t>and</a:t>
            </a:r>
            <a:endParaRPr lang="fr-FR" sz="2000" b="1" dirty="0">
              <a:solidFill>
                <a:schemeClr val="tx1">
                  <a:lumMod val="75000"/>
                  <a:lumOff val="25000"/>
                </a:schemeClr>
              </a:solidFill>
            </a:endParaRPr>
          </a:p>
          <a:p>
            <a:r>
              <a:rPr lang="fr-FR" sz="2000" b="1" dirty="0" err="1">
                <a:solidFill>
                  <a:schemeClr val="tx1">
                    <a:lumMod val="75000"/>
                    <a:lumOff val="25000"/>
                  </a:schemeClr>
                </a:solidFill>
              </a:rPr>
              <a:t>Comment function</a:t>
            </a:r>
            <a:endParaRPr lang="fr-FR" sz="2000" b="1" dirty="0">
              <a:solidFill>
                <a:schemeClr val="tx1">
                  <a:lumMod val="75000"/>
                  <a:lumOff val="25000"/>
                </a:schemeClr>
              </a:solidFill>
            </a:endParaRPr>
          </a:p>
        </p:txBody>
      </p:sp>
      <p:sp>
        <p:nvSpPr>
          <p:cNvPr id="6" name="Textfeld 5">
            <a:extLst>
              <a:ext uri="{FF2B5EF4-FFF2-40B4-BE49-F238E27FC236}">
                <a16:creationId xmlns:a16="http://schemas.microsoft.com/office/drawing/2014/main" id="{C84164D5-7A19-904A-AB8D-599B8D380ED9}"/>
              </a:ext>
            </a:extLst>
          </p:cNvPr>
          <p:cNvSpPr txBox="1"/>
          <p:nvPr/>
        </p:nvSpPr>
        <p:spPr>
          <a:xfrm>
            <a:off x="5638800" y="3031958"/>
            <a:ext cx="65" cy="276999"/>
          </a:xfrm>
          <a:prstGeom prst="rect">
            <a:avLst/>
          </a:prstGeom>
          <a:noFill/>
        </p:spPr>
        <p:txBody>
          <a:bodyPr wrap="none" lIns="0" tIns="0" rIns="0" bIns="0" rtlCol="0">
            <a:spAutoFit/>
          </a:bodyPr>
          <a:lstStyle/>
          <a:p>
            <a:endParaRPr lang="de-DE" dirty="0"/>
          </a:p>
        </p:txBody>
      </p:sp>
      <p:pic>
        <p:nvPicPr>
          <p:cNvPr id="9" name="Grafik 8">
            <a:extLst>
              <a:ext uri="{FF2B5EF4-FFF2-40B4-BE49-F238E27FC236}">
                <a16:creationId xmlns:a16="http://schemas.microsoft.com/office/drawing/2014/main" id="{62EA74B3-520B-BB4F-B8CC-B3EF5DE0DBA1}"/>
              </a:ext>
            </a:extLst>
          </p:cNvPr>
          <p:cNvPicPr>
            <a:picLocks noChangeAspect="1"/>
          </p:cNvPicPr>
          <p:nvPr/>
        </p:nvPicPr>
        <p:blipFill>
          <a:blip r:embed="rId6"/>
          <a:stretch>
            <a:fillRect/>
          </a:stretch>
        </p:blipFill>
        <p:spPr>
          <a:xfrm>
            <a:off x="9438839" y="4021319"/>
            <a:ext cx="1130300" cy="355600"/>
          </a:xfrm>
          <a:prstGeom prst="rect">
            <a:avLst/>
          </a:prstGeom>
        </p:spPr>
      </p:pic>
    </p:spTree>
    <p:extLst>
      <p:ext uri="{BB962C8B-B14F-4D97-AF65-F5344CB8AC3E}">
        <p14:creationId xmlns:p14="http://schemas.microsoft.com/office/powerpoint/2010/main" val="1407084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3426" y="397415"/>
            <a:ext cx="10515600" cy="1146176"/>
          </a:xfrm>
        </p:spPr>
        <p:txBody>
          <a:bodyPr/>
          <a:lstStyle/>
          <a:p>
            <a:r>
              <a:rPr lang="fr-FR" dirty="0" err="1"/>
              <a:t>Partners</a:t>
            </a:r>
            <a:r>
              <a:rPr lang="fr-FR" dirty="0"/>
              <a:t> </a:t>
            </a:r>
            <a:r>
              <a:rPr lang="fr-FR"/>
              <a:t>IMPAWATT Project </a:t>
            </a:r>
            <a:endParaRPr lang="fr-FR" dirty="0"/>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2</a:t>
            </a:fld>
            <a:endParaRPr lang="fr-CH"/>
          </a:p>
        </p:txBody>
      </p:sp>
      <p:sp>
        <p:nvSpPr>
          <p:cNvPr id="5" name="Espace réservé du contenu 2"/>
          <p:cNvSpPr>
            <a:spLocks noGrp="1"/>
          </p:cNvSpPr>
          <p:nvPr>
            <p:ph idx="1"/>
          </p:nvPr>
        </p:nvSpPr>
        <p:spPr>
          <a:xfrm>
            <a:off x="493426" y="2298668"/>
            <a:ext cx="11303833" cy="3730657"/>
          </a:xfrm>
        </p:spPr>
        <p:txBody>
          <a:bodyPr>
            <a:noAutofit/>
          </a:bodyPr>
          <a:lstStyle/>
          <a:p>
            <a:r>
              <a:rPr lang="fr-FR" sz="2000" dirty="0"/>
              <a:t>AUSTRIA : </a:t>
            </a:r>
            <a:r>
              <a:rPr lang="fr-FR" sz="2000" u="sng" dirty="0">
                <a:solidFill>
                  <a:schemeClr val="accent2"/>
                </a:solidFill>
              </a:rPr>
              <a:t>AEA</a:t>
            </a:r>
            <a:r>
              <a:rPr lang="fr-FR" sz="2000" dirty="0"/>
              <a:t> – </a:t>
            </a:r>
            <a:r>
              <a:rPr lang="fr-FR" sz="2000" dirty="0" err="1"/>
              <a:t>Austrian</a:t>
            </a:r>
            <a:r>
              <a:rPr lang="fr-FR" sz="2000" dirty="0"/>
              <a:t> </a:t>
            </a:r>
            <a:r>
              <a:rPr lang="fr-FR" sz="2000" dirty="0" err="1"/>
              <a:t>Energy</a:t>
            </a:r>
            <a:r>
              <a:rPr lang="fr-FR" sz="2000" dirty="0"/>
              <a:t> Agency</a:t>
            </a:r>
          </a:p>
          <a:p>
            <a:r>
              <a:rPr lang="fr-FR" sz="2000" dirty="0"/>
              <a:t>FINLAND : </a:t>
            </a:r>
            <a:r>
              <a:rPr lang="fr-FR" sz="2000" u="sng" dirty="0">
                <a:solidFill>
                  <a:schemeClr val="accent2"/>
                </a:solidFill>
              </a:rPr>
              <a:t>VTT</a:t>
            </a:r>
            <a:r>
              <a:rPr lang="fr-FR" sz="2000" dirty="0"/>
              <a:t> - </a:t>
            </a:r>
            <a:r>
              <a:rPr lang="fr-FR" sz="2000" dirty="0" err="1"/>
              <a:t>Technical</a:t>
            </a:r>
            <a:r>
              <a:rPr lang="fr-FR" sz="2000" dirty="0"/>
              <a:t> </a:t>
            </a:r>
            <a:r>
              <a:rPr lang="fr-FR" sz="2000" dirty="0" err="1"/>
              <a:t>Research</a:t>
            </a:r>
            <a:r>
              <a:rPr lang="fr-FR" sz="2000" dirty="0"/>
              <a:t> Centre of </a:t>
            </a:r>
            <a:r>
              <a:rPr lang="fr-FR" sz="2000" dirty="0" err="1"/>
              <a:t>Finland</a:t>
            </a:r>
            <a:endParaRPr lang="fr-FR" sz="2000" dirty="0"/>
          </a:p>
          <a:p>
            <a:r>
              <a:rPr lang="fr-FR" sz="2000" dirty="0"/>
              <a:t>FRANCE : </a:t>
            </a:r>
            <a:r>
              <a:rPr lang="fr-FR" sz="2000" u="sng" dirty="0">
                <a:solidFill>
                  <a:schemeClr val="accent2"/>
                </a:solidFill>
              </a:rPr>
              <a:t>CCI Auvergne Rhône-Alpes </a:t>
            </a:r>
            <a:r>
              <a:rPr lang="fr-FR" sz="2000" dirty="0"/>
              <a:t>– </a:t>
            </a:r>
            <a:r>
              <a:rPr lang="fr-FR" sz="2000" dirty="0" err="1"/>
              <a:t>Regional</a:t>
            </a:r>
            <a:r>
              <a:rPr lang="fr-FR" sz="2000" dirty="0"/>
              <a:t> </a:t>
            </a:r>
            <a:r>
              <a:rPr lang="fr-FR" sz="2000" dirty="0" err="1"/>
              <a:t>Chamber</a:t>
            </a:r>
            <a:r>
              <a:rPr lang="fr-FR" sz="2000" dirty="0"/>
              <a:t> of Commerce</a:t>
            </a:r>
            <a:endParaRPr lang="fr-FR" sz="2000" dirty="0">
              <a:hlinkClick r:id="rId2"/>
            </a:endParaRPr>
          </a:p>
          <a:p>
            <a:r>
              <a:rPr lang="fr-FR" sz="2000" dirty="0"/>
              <a:t>GERMANY</a:t>
            </a:r>
            <a:r>
              <a:rPr lang="fr-FR" sz="2000" dirty="0">
                <a:solidFill>
                  <a:schemeClr val="tx1">
                    <a:lumMod val="95000"/>
                    <a:lumOff val="5000"/>
                  </a:schemeClr>
                </a:solidFill>
              </a:rPr>
              <a:t> : </a:t>
            </a:r>
            <a:r>
              <a:rPr lang="fr-FR" sz="2000" u="sng" dirty="0" err="1">
                <a:solidFill>
                  <a:schemeClr val="accent2"/>
                </a:solidFill>
              </a:rPr>
              <a:t>SEnerCon</a:t>
            </a:r>
            <a:r>
              <a:rPr lang="fr-FR" sz="2000" dirty="0">
                <a:solidFill>
                  <a:schemeClr val="tx1">
                    <a:lumMod val="95000"/>
                    <a:lumOff val="5000"/>
                  </a:schemeClr>
                </a:solidFill>
              </a:rPr>
              <a:t> - </a:t>
            </a:r>
            <a:r>
              <a:rPr lang="en-US" sz="2000" dirty="0"/>
              <a:t>Engineering and consultancy in the field of supporting households to save energy</a:t>
            </a:r>
            <a:endParaRPr lang="fr-FR" sz="2000" dirty="0">
              <a:hlinkClick r:id="rId2"/>
            </a:endParaRPr>
          </a:p>
          <a:p>
            <a:r>
              <a:rPr lang="fr-FR" sz="2000" dirty="0"/>
              <a:t>ITALY : </a:t>
            </a:r>
            <a:r>
              <a:rPr lang="fr-FR" sz="2000" u="sng" dirty="0" err="1">
                <a:solidFill>
                  <a:schemeClr val="accent2"/>
                </a:solidFill>
              </a:rPr>
              <a:t>Environment</a:t>
            </a:r>
            <a:r>
              <a:rPr lang="fr-FR" sz="2000" u="sng" dirty="0">
                <a:solidFill>
                  <a:schemeClr val="accent2"/>
                </a:solidFill>
              </a:rPr>
              <a:t> Park </a:t>
            </a:r>
            <a:r>
              <a:rPr lang="fr-FR" sz="2000" dirty="0"/>
              <a:t>- </a:t>
            </a:r>
            <a:r>
              <a:rPr lang="fr-FR" sz="2000" dirty="0" err="1"/>
              <a:t>Parco</a:t>
            </a:r>
            <a:r>
              <a:rPr lang="fr-FR" sz="2000" dirty="0"/>
              <a:t> </a:t>
            </a:r>
            <a:r>
              <a:rPr lang="fr-FR" sz="2000" dirty="0" err="1"/>
              <a:t>ScientificoTechnologico</a:t>
            </a:r>
            <a:r>
              <a:rPr lang="fr-FR" sz="2000" dirty="0"/>
              <a:t> per l’</a:t>
            </a:r>
            <a:r>
              <a:rPr lang="fr-FR" sz="2000" dirty="0" err="1"/>
              <a:t>Ambiente</a:t>
            </a:r>
            <a:endParaRPr lang="fr-FR" sz="2000" dirty="0"/>
          </a:p>
          <a:p>
            <a:r>
              <a:rPr lang="fr-FR" sz="2000" dirty="0"/>
              <a:t>SWITZERLAND : </a:t>
            </a:r>
            <a:r>
              <a:rPr lang="fr-FR" sz="2000" u="sng" dirty="0">
                <a:solidFill>
                  <a:schemeClr val="accent2"/>
                </a:solidFill>
              </a:rPr>
              <a:t>PLANAIR</a:t>
            </a:r>
            <a:r>
              <a:rPr lang="fr-FR" sz="2000" dirty="0"/>
              <a:t> – </a:t>
            </a:r>
            <a:r>
              <a:rPr lang="fr-FR" sz="2000" b="1" dirty="0"/>
              <a:t>Lead PARTNER  </a:t>
            </a:r>
            <a:r>
              <a:rPr lang="fr-FR" sz="2000" dirty="0"/>
              <a:t>- Consulting </a:t>
            </a:r>
            <a:r>
              <a:rPr lang="fr-FR" sz="2000" dirty="0" err="1"/>
              <a:t>engineers</a:t>
            </a:r>
            <a:r>
              <a:rPr lang="fr-FR" sz="2000" dirty="0"/>
              <a:t> in </a:t>
            </a:r>
            <a:r>
              <a:rPr lang="fr-FR" sz="2000" dirty="0" err="1"/>
              <a:t>energy</a:t>
            </a:r>
            <a:r>
              <a:rPr lang="fr-FR" sz="2000" dirty="0"/>
              <a:t> and </a:t>
            </a:r>
            <a:r>
              <a:rPr lang="fr-FR" sz="2000" dirty="0" err="1"/>
              <a:t>environment</a:t>
            </a:r>
            <a:br>
              <a:rPr lang="fr-FR" sz="2000" dirty="0"/>
            </a:br>
            <a:br>
              <a:rPr lang="fr-FR" sz="2000" dirty="0"/>
            </a:br>
            <a:br>
              <a:rPr lang="fr-FR" sz="2000" dirty="0"/>
            </a:br>
            <a:endParaRPr lang="fr-FR" sz="2000" dirty="0"/>
          </a:p>
          <a:p>
            <a:endParaRPr lang="fr-FR" sz="2000" dirty="0">
              <a:hlinkClick r:id="" action="ppaction://noaction"/>
            </a:endParaRPr>
          </a:p>
          <a:p>
            <a:endParaRPr lang="fr-FR" sz="2000" dirty="0">
              <a:hlinkClick r:id="" action="ppaction://noaction"/>
            </a:endParaRPr>
          </a:p>
          <a:p>
            <a:pPr marL="0" indent="0">
              <a:buNone/>
            </a:pPr>
            <a:br>
              <a:rPr lang="fr-FR" sz="2000" dirty="0">
                <a:hlinkClick r:id="rId2"/>
              </a:rPr>
            </a:br>
            <a:endParaRPr lang="fr-FR" sz="2000" dirty="0"/>
          </a:p>
          <a:p>
            <a:endParaRPr lang="fr-FR" sz="2000" dirty="0"/>
          </a:p>
          <a:p>
            <a:pPr marL="0" indent="0">
              <a:buNone/>
            </a:pPr>
            <a:endParaRPr lang="fr-FR" sz="2000" dirty="0"/>
          </a:p>
        </p:txBody>
      </p:sp>
    </p:spTree>
    <p:extLst>
      <p:ext uri="{BB962C8B-B14F-4D97-AF65-F5344CB8AC3E}">
        <p14:creationId xmlns:p14="http://schemas.microsoft.com/office/powerpoint/2010/main" val="939522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0855" y="86463"/>
            <a:ext cx="10515600" cy="1146176"/>
          </a:xfrm>
        </p:spPr>
        <p:txBody>
          <a:bodyPr/>
          <a:lstStyle/>
          <a:p>
            <a:r>
              <a:rPr lang="fr-FR" dirty="0"/>
              <a:t>Landing page</a:t>
            </a:r>
          </a:p>
        </p:txBody>
      </p:sp>
      <p:sp>
        <p:nvSpPr>
          <p:cNvPr id="3" name="Espace réservé du numéro de diapositive 2"/>
          <p:cNvSpPr>
            <a:spLocks noGrp="1"/>
          </p:cNvSpPr>
          <p:nvPr>
            <p:ph type="sldNum" sz="quarter" idx="12"/>
          </p:nvPr>
        </p:nvSpPr>
        <p:spPr/>
        <p:txBody>
          <a:bodyPr/>
          <a:lstStyle/>
          <a:p>
            <a:fld id="{EA29A727-5B0F-406F-A76C-7B93759A547D}" type="slidenum">
              <a:rPr lang="fr-CH" smtClean="0"/>
              <a:t>20</a:t>
            </a:fld>
            <a:endParaRPr lang="fr-CH"/>
          </a:p>
        </p:txBody>
      </p:sp>
      <p:pic>
        <p:nvPicPr>
          <p:cNvPr id="15" name="Grafik 14">
            <a:extLst>
              <a:ext uri="{FF2B5EF4-FFF2-40B4-BE49-F238E27FC236}">
                <a16:creationId xmlns:a16="http://schemas.microsoft.com/office/drawing/2014/main" id="{C6150615-AFA0-4F47-AC1F-3A95DB45EA02}"/>
              </a:ext>
            </a:extLst>
          </p:cNvPr>
          <p:cNvPicPr>
            <a:picLocks noChangeAspect="1"/>
          </p:cNvPicPr>
          <p:nvPr/>
        </p:nvPicPr>
        <p:blipFill>
          <a:blip r:embed="rId2"/>
          <a:stretch>
            <a:fillRect/>
          </a:stretch>
        </p:blipFill>
        <p:spPr>
          <a:xfrm>
            <a:off x="91440" y="1021080"/>
            <a:ext cx="8796583" cy="4666262"/>
          </a:xfrm>
          <a:prstGeom prst="rect">
            <a:avLst/>
          </a:prstGeom>
        </p:spPr>
      </p:pic>
      <p:sp>
        <p:nvSpPr>
          <p:cNvPr id="10" name="Rechteck 9">
            <a:extLst>
              <a:ext uri="{FF2B5EF4-FFF2-40B4-BE49-F238E27FC236}">
                <a16:creationId xmlns:a16="http://schemas.microsoft.com/office/drawing/2014/main" id="{663A7BBF-38F5-F844-B42F-0F75FCCE0FA2}"/>
              </a:ext>
            </a:extLst>
          </p:cNvPr>
          <p:cNvSpPr/>
          <p:nvPr/>
        </p:nvSpPr>
        <p:spPr>
          <a:xfrm>
            <a:off x="3857775" y="869130"/>
            <a:ext cx="866625" cy="303899"/>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6" name="Textfeld 15">
            <a:extLst>
              <a:ext uri="{FF2B5EF4-FFF2-40B4-BE49-F238E27FC236}">
                <a16:creationId xmlns:a16="http://schemas.microsoft.com/office/drawing/2014/main" id="{664C3928-BEC4-7E4A-97B5-2E3492AAD7AD}"/>
              </a:ext>
            </a:extLst>
          </p:cNvPr>
          <p:cNvSpPr txBox="1"/>
          <p:nvPr/>
        </p:nvSpPr>
        <p:spPr>
          <a:xfrm>
            <a:off x="7343093" y="1589881"/>
            <a:ext cx="4099607" cy="3678237"/>
          </a:xfrm>
          <a:prstGeom prst="rect">
            <a:avLst/>
          </a:prstGeom>
        </p:spPr>
        <p:txBody>
          <a:bodyPr vert="horz" lIns="91440" tIns="45720" rIns="91440" bIns="45720" rtlCol="0" anchor="t">
            <a:normAutofit/>
          </a:bodyPr>
          <a:lstStyle/>
          <a:p>
            <a:pPr indent="-228600">
              <a:lnSpc>
                <a:spcPct val="90000"/>
              </a:lnSpc>
              <a:spcAft>
                <a:spcPts val="600"/>
              </a:spcAft>
              <a:buClr>
                <a:srgbClr val="D6E115"/>
              </a:buClr>
              <a:buFont typeface="Arial" panose="020B0604020202020204" pitchFamily="34" charset="0"/>
              <a:buChar char="•"/>
            </a:pPr>
            <a:r>
              <a:rPr lang="en-US" sz="2400" dirty="0"/>
              <a:t>European page </a:t>
            </a:r>
            <a:r>
              <a:rPr lang="en-US" sz="2400" dirty="0">
                <a:hlinkClick r:id="rId3"/>
              </a:rPr>
              <a:t>https://eu.impawatt.com </a:t>
            </a:r>
          </a:p>
          <a:p>
            <a:pPr indent="-228600">
              <a:lnSpc>
                <a:spcPct val="90000"/>
              </a:lnSpc>
              <a:spcAft>
                <a:spcPts val="600"/>
              </a:spcAft>
              <a:buClr>
                <a:srgbClr val="D6E115"/>
              </a:buClr>
              <a:buFont typeface="Arial" panose="020B0604020202020204" pitchFamily="34" charset="0"/>
              <a:buChar char="•"/>
            </a:pPr>
            <a:r>
              <a:rPr lang="en-US" sz="2400" dirty="0"/>
              <a:t>National subpages with different languages, e.g., </a:t>
            </a:r>
            <a:r>
              <a:rPr lang="en-US" sz="2400" dirty="0">
                <a:hlinkClick r:id="rId4"/>
              </a:rPr>
              <a:t>https://ch.impawatt.com </a:t>
            </a:r>
          </a:p>
        </p:txBody>
      </p:sp>
      <p:pic>
        <p:nvPicPr>
          <p:cNvPr id="17" name="Grafik 16">
            <a:extLst>
              <a:ext uri="{FF2B5EF4-FFF2-40B4-BE49-F238E27FC236}">
                <a16:creationId xmlns:a16="http://schemas.microsoft.com/office/drawing/2014/main" id="{DD481498-E912-5844-BB69-0F62E2AB9433}"/>
              </a:ext>
            </a:extLst>
          </p:cNvPr>
          <p:cNvPicPr>
            <a:picLocks noChangeAspect="1"/>
          </p:cNvPicPr>
          <p:nvPr/>
        </p:nvPicPr>
        <p:blipFill>
          <a:blip r:embed="rId5"/>
          <a:stretch>
            <a:fillRect/>
          </a:stretch>
        </p:blipFill>
        <p:spPr>
          <a:xfrm>
            <a:off x="7541213" y="3662248"/>
            <a:ext cx="3105708" cy="2664460"/>
          </a:xfrm>
          <a:prstGeom prst="rect">
            <a:avLst/>
          </a:prstGeom>
        </p:spPr>
      </p:pic>
      <p:cxnSp>
        <p:nvCxnSpPr>
          <p:cNvPr id="19" name="Gerade Verbindung mit Pfeil 18">
            <a:extLst>
              <a:ext uri="{FF2B5EF4-FFF2-40B4-BE49-F238E27FC236}">
                <a16:creationId xmlns:a16="http://schemas.microsoft.com/office/drawing/2014/main" id="{2B0A5C36-5E88-1F4B-8976-C0136BC55069}"/>
              </a:ext>
            </a:extLst>
          </p:cNvPr>
          <p:cNvCxnSpPr/>
          <p:nvPr/>
        </p:nvCxnSpPr>
        <p:spPr>
          <a:xfrm>
            <a:off x="4724400" y="1170658"/>
            <a:ext cx="2816813" cy="24915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54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A </a:t>
            </a:r>
            <a:r>
              <a:rPr lang="fr-FR" dirty="0" err="1"/>
              <a:t>platform</a:t>
            </a:r>
            <a:r>
              <a:rPr lang="fr-FR" dirty="0"/>
              <a:t> </a:t>
            </a:r>
            <a:r>
              <a:rPr lang="fr-FR" dirty="0" err="1"/>
              <a:t>available</a:t>
            </a:r>
            <a:r>
              <a:rPr lang="fr-FR" dirty="0"/>
              <a:t> in 6 national versions </a:t>
            </a:r>
            <a:br>
              <a:rPr lang="fr-FR" dirty="0"/>
            </a:br>
            <a:r>
              <a:rPr lang="fr-FR" dirty="0"/>
              <a:t>and in English</a:t>
            </a:r>
          </a:p>
        </p:txBody>
      </p:sp>
      <p:sp>
        <p:nvSpPr>
          <p:cNvPr id="3" name="Espace réservé du contenu 2"/>
          <p:cNvSpPr>
            <a:spLocks noGrp="1"/>
          </p:cNvSpPr>
          <p:nvPr>
            <p:ph idx="1"/>
          </p:nvPr>
        </p:nvSpPr>
        <p:spPr/>
        <p:txBody>
          <a:bodyPr/>
          <a:lstStyle/>
          <a:p>
            <a:pPr lvl="0"/>
            <a:endParaRPr lang="en-GB" b="1" u="sng" dirty="0">
              <a:hlinkClick r:id="" action="ppaction://noaction"/>
            </a:endParaRPr>
          </a:p>
          <a:p>
            <a:pPr lvl="0"/>
            <a:r>
              <a:rPr lang="en-GB" b="1" u="sng" dirty="0">
                <a:hlinkClick r:id="" action="ppaction://noaction"/>
              </a:rPr>
              <a:t>AUSTRIA</a:t>
            </a:r>
            <a:endParaRPr lang="fr-FR" dirty="0"/>
          </a:p>
          <a:p>
            <a:pPr lvl="0"/>
            <a:r>
              <a:rPr lang="en-GB" b="1" u="sng" dirty="0">
                <a:hlinkClick r:id="rId2"/>
              </a:rPr>
              <a:t>GERMANY</a:t>
            </a:r>
            <a:endParaRPr lang="fr-FR" dirty="0"/>
          </a:p>
          <a:p>
            <a:pPr lvl="0"/>
            <a:r>
              <a:rPr lang="en-GB" b="1" u="sng" dirty="0">
                <a:hlinkClick r:id="rId3"/>
              </a:rPr>
              <a:t>FRANCE</a:t>
            </a:r>
            <a:endParaRPr lang="fr-FR" dirty="0"/>
          </a:p>
          <a:p>
            <a:pPr lvl="0"/>
            <a:r>
              <a:rPr lang="en-GB" b="1" u="sng" dirty="0">
                <a:hlinkClick r:id="rId4"/>
              </a:rPr>
              <a:t>ITALY</a:t>
            </a:r>
            <a:endParaRPr lang="fr-FR" dirty="0"/>
          </a:p>
          <a:p>
            <a:pPr lvl="0"/>
            <a:r>
              <a:rPr lang="en-GB" b="1" u="sng" dirty="0">
                <a:hlinkClick r:id="rId5"/>
              </a:rPr>
              <a:t>SWITZERLAND</a:t>
            </a:r>
            <a:endParaRPr lang="en-GB" b="1" u="sng" dirty="0"/>
          </a:p>
          <a:p>
            <a:pPr lvl="0"/>
            <a:r>
              <a:rPr lang="en-GB" b="1" u="sng" dirty="0">
                <a:hlinkClick r:id="rId6"/>
              </a:rPr>
              <a:t>FINLAND</a:t>
            </a:r>
            <a:endParaRPr lang="en-GB" b="1" u="sng" dirty="0"/>
          </a:p>
          <a:p>
            <a:pPr lvl="0"/>
            <a:r>
              <a:rPr lang="en-GB" b="1" u="sng" dirty="0">
                <a:hlinkClick r:id="rId7"/>
              </a:rPr>
              <a:t>European version </a:t>
            </a:r>
            <a:br>
              <a:rPr lang="en-GB" b="1" u="sng" dirty="0"/>
            </a:br>
            <a:r>
              <a:rPr lang="en-GB" i="1" u="sng" dirty="0"/>
              <a:t>in </a:t>
            </a:r>
            <a:r>
              <a:rPr lang="en-GB" i="1" u="sng" dirty="0" err="1"/>
              <a:t>english</a:t>
            </a:r>
            <a:endParaRPr lang="fr-FR" i="1" dirty="0"/>
          </a:p>
          <a:p>
            <a:endParaRPr lang="fr-FR" dirty="0"/>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9A727-5B0F-406F-A76C-7B93759A547D}" type="slidenum">
              <a:rPr kumimoji="0" lang="fr-CH" sz="1200" b="0" i="0" u="none" strike="noStrike" kern="1200" cap="none" spc="0" normalizeH="0" baseline="0" noProof="0" smtClean="0">
                <a:ln>
                  <a:noFill/>
                </a:ln>
                <a:solidFill>
                  <a:prstClr val="black">
                    <a:lumMod val="75000"/>
                    <a:lumOff val="2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CH" sz="1200" b="0" i="0" u="none" strike="noStrike" kern="1200" cap="none" spc="0" normalizeH="0" baseline="0" noProof="0">
              <a:ln>
                <a:noFill/>
              </a:ln>
              <a:solidFill>
                <a:prstClr val="black">
                  <a:lumMod val="75000"/>
                  <a:lumOff val="25000"/>
                </a:prstClr>
              </a:solidFill>
              <a:effectLst/>
              <a:uLnTx/>
              <a:uFillTx/>
              <a:ea typeface="+mn-ea"/>
              <a:cs typeface="+mn-cs"/>
            </a:endParaRPr>
          </a:p>
        </p:txBody>
      </p:sp>
      <p:pic>
        <p:nvPicPr>
          <p:cNvPr id="5" name="Image 4"/>
          <p:cNvPicPr>
            <a:picLocks noChangeAspect="1"/>
          </p:cNvPicPr>
          <p:nvPr/>
        </p:nvPicPr>
        <p:blipFill>
          <a:blip r:embed="rId8"/>
          <a:stretch>
            <a:fillRect/>
          </a:stretch>
        </p:blipFill>
        <p:spPr>
          <a:xfrm>
            <a:off x="4245429" y="1525588"/>
            <a:ext cx="7883307" cy="4432196"/>
          </a:xfrm>
          <a:prstGeom prst="rect">
            <a:avLst/>
          </a:prstGeom>
        </p:spPr>
      </p:pic>
    </p:spTree>
    <p:extLst>
      <p:ext uri="{BB962C8B-B14F-4D97-AF65-F5344CB8AC3E}">
        <p14:creationId xmlns:p14="http://schemas.microsoft.com/office/powerpoint/2010/main" val="461541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0855" y="86463"/>
            <a:ext cx="10515600" cy="1146176"/>
          </a:xfrm>
        </p:spPr>
        <p:txBody>
          <a:bodyPr/>
          <a:lstStyle/>
          <a:p>
            <a:r>
              <a:rPr lang="fr-FR" dirty="0"/>
              <a:t>Main navigation</a:t>
            </a:r>
          </a:p>
        </p:txBody>
      </p:sp>
      <p:sp>
        <p:nvSpPr>
          <p:cNvPr id="3" name="Espace réservé du numéro de diapositive 2"/>
          <p:cNvSpPr>
            <a:spLocks noGrp="1"/>
          </p:cNvSpPr>
          <p:nvPr>
            <p:ph type="sldNum" sz="quarter" idx="12"/>
          </p:nvPr>
        </p:nvSpPr>
        <p:spPr/>
        <p:txBody>
          <a:bodyPr/>
          <a:lstStyle/>
          <a:p>
            <a:fld id="{EA29A727-5B0F-406F-A76C-7B93759A547D}" type="slidenum">
              <a:rPr lang="fr-CH" smtClean="0"/>
              <a:t>22</a:t>
            </a:fld>
            <a:endParaRPr lang="fr-CH"/>
          </a:p>
        </p:txBody>
      </p:sp>
      <p:pic>
        <p:nvPicPr>
          <p:cNvPr id="4" name="Grafik 3">
            <a:extLst>
              <a:ext uri="{FF2B5EF4-FFF2-40B4-BE49-F238E27FC236}">
                <a16:creationId xmlns:a16="http://schemas.microsoft.com/office/drawing/2014/main" id="{7A5D707F-9609-3E4C-8C98-C26C4A533A21}"/>
              </a:ext>
            </a:extLst>
          </p:cNvPr>
          <p:cNvPicPr>
            <a:picLocks noChangeAspect="1"/>
          </p:cNvPicPr>
          <p:nvPr/>
        </p:nvPicPr>
        <p:blipFill>
          <a:blip r:embed="rId2"/>
          <a:stretch>
            <a:fillRect/>
          </a:stretch>
        </p:blipFill>
        <p:spPr>
          <a:xfrm>
            <a:off x="560855" y="1029439"/>
            <a:ext cx="8699500" cy="790864"/>
          </a:xfrm>
          <a:prstGeom prst="rect">
            <a:avLst/>
          </a:prstGeom>
        </p:spPr>
      </p:pic>
      <p:sp>
        <p:nvSpPr>
          <p:cNvPr id="10" name="Rechteck 9">
            <a:extLst>
              <a:ext uri="{FF2B5EF4-FFF2-40B4-BE49-F238E27FC236}">
                <a16:creationId xmlns:a16="http://schemas.microsoft.com/office/drawing/2014/main" id="{663A7BBF-38F5-F844-B42F-0F75FCCE0FA2}"/>
              </a:ext>
            </a:extLst>
          </p:cNvPr>
          <p:cNvSpPr/>
          <p:nvPr/>
        </p:nvSpPr>
        <p:spPr>
          <a:xfrm>
            <a:off x="2931645" y="1169562"/>
            <a:ext cx="2082800" cy="394439"/>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7" name="Textfeld 6">
            <a:extLst>
              <a:ext uri="{FF2B5EF4-FFF2-40B4-BE49-F238E27FC236}">
                <a16:creationId xmlns:a16="http://schemas.microsoft.com/office/drawing/2014/main" id="{54C92227-E336-2345-81B3-F8169185A03D}"/>
              </a:ext>
            </a:extLst>
          </p:cNvPr>
          <p:cNvSpPr txBox="1"/>
          <p:nvPr/>
        </p:nvSpPr>
        <p:spPr>
          <a:xfrm>
            <a:off x="6976848" y="2226524"/>
            <a:ext cx="4099607" cy="3678237"/>
          </a:xfrm>
          <a:prstGeom prst="rect">
            <a:avLst/>
          </a:prstGeom>
        </p:spPr>
        <p:txBody>
          <a:bodyPr vert="horz" lIns="91440" tIns="45720" rIns="91440" bIns="45720" rtlCol="0" anchor="t">
            <a:normAutofit/>
          </a:bodyPr>
          <a:lstStyle/>
          <a:p>
            <a:pPr marL="342900" indent="-342900">
              <a:lnSpc>
                <a:spcPct val="90000"/>
              </a:lnSpc>
              <a:spcAft>
                <a:spcPts val="600"/>
              </a:spcAft>
              <a:buClr>
                <a:srgbClr val="D6E115"/>
              </a:buClr>
              <a:buFont typeface="Arial" panose="020B0604020202020204" pitchFamily="34" charset="0"/>
              <a:buChar char="•"/>
            </a:pPr>
            <a:r>
              <a:rPr lang="en-US" sz="2400" dirty="0">
                <a:solidFill>
                  <a:schemeClr val="tx1">
                    <a:lumMod val="65000"/>
                    <a:lumOff val="35000"/>
                  </a:schemeClr>
                </a:solidFill>
              </a:rPr>
              <a:t>General information on the three main pillars of the platform</a:t>
            </a:r>
          </a:p>
          <a:p>
            <a:pPr marL="342900" indent="-342900">
              <a:lnSpc>
                <a:spcPct val="90000"/>
              </a:lnSpc>
              <a:spcAft>
                <a:spcPts val="600"/>
              </a:spcAft>
              <a:buClr>
                <a:srgbClr val="D6E115"/>
              </a:buClr>
              <a:buFont typeface="Arial" panose="020B0604020202020204" pitchFamily="34" charset="0"/>
              <a:buChar char="•"/>
            </a:pPr>
            <a:r>
              <a:rPr lang="en-US" sz="2400" dirty="0">
                <a:solidFill>
                  <a:schemeClr val="tx1">
                    <a:lumMod val="65000"/>
                    <a:lumOff val="35000"/>
                  </a:schemeClr>
                </a:solidFill>
              </a:rPr>
              <a:t>Access to search measures engine from main navigation and on each pillar’s page</a:t>
            </a:r>
          </a:p>
        </p:txBody>
      </p:sp>
      <p:pic>
        <p:nvPicPr>
          <p:cNvPr id="13" name="Grafik 12">
            <a:extLst>
              <a:ext uri="{FF2B5EF4-FFF2-40B4-BE49-F238E27FC236}">
                <a16:creationId xmlns:a16="http://schemas.microsoft.com/office/drawing/2014/main" id="{A6CE8104-C17D-9845-ADB9-A5FBF20F27E1}"/>
              </a:ext>
            </a:extLst>
          </p:cNvPr>
          <p:cNvPicPr/>
          <p:nvPr/>
        </p:nvPicPr>
        <p:blipFill>
          <a:blip r:embed="rId3"/>
          <a:stretch>
            <a:fillRect/>
          </a:stretch>
        </p:blipFill>
        <p:spPr>
          <a:xfrm>
            <a:off x="280352" y="2024856"/>
            <a:ext cx="6029008" cy="3141504"/>
          </a:xfrm>
          <a:prstGeom prst="rect">
            <a:avLst/>
          </a:prstGeom>
        </p:spPr>
      </p:pic>
    </p:spTree>
    <p:extLst>
      <p:ext uri="{BB962C8B-B14F-4D97-AF65-F5344CB8AC3E}">
        <p14:creationId xmlns:p14="http://schemas.microsoft.com/office/powerpoint/2010/main" val="455861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0855" y="86463"/>
            <a:ext cx="10515600" cy="1146176"/>
          </a:xfrm>
        </p:spPr>
        <p:txBody>
          <a:bodyPr/>
          <a:lstStyle/>
          <a:p>
            <a:r>
              <a:rPr lang="fr-FR" dirty="0"/>
              <a:t>Main navigation and Dashboard </a:t>
            </a:r>
          </a:p>
        </p:txBody>
      </p:sp>
      <p:sp>
        <p:nvSpPr>
          <p:cNvPr id="3" name="Espace réservé du numéro de diapositive 2"/>
          <p:cNvSpPr>
            <a:spLocks noGrp="1"/>
          </p:cNvSpPr>
          <p:nvPr>
            <p:ph type="sldNum" sz="quarter" idx="12"/>
          </p:nvPr>
        </p:nvSpPr>
        <p:spPr/>
        <p:txBody>
          <a:bodyPr/>
          <a:lstStyle/>
          <a:p>
            <a:fld id="{EA29A727-5B0F-406F-A76C-7B93759A547D}" type="slidenum">
              <a:rPr lang="fr-CH" smtClean="0"/>
              <a:t>23</a:t>
            </a:fld>
            <a:endParaRPr lang="fr-CH"/>
          </a:p>
        </p:txBody>
      </p:sp>
      <p:pic>
        <p:nvPicPr>
          <p:cNvPr id="4" name="Grafik 3">
            <a:extLst>
              <a:ext uri="{FF2B5EF4-FFF2-40B4-BE49-F238E27FC236}">
                <a16:creationId xmlns:a16="http://schemas.microsoft.com/office/drawing/2014/main" id="{7A5D707F-9609-3E4C-8C98-C26C4A533A21}"/>
              </a:ext>
            </a:extLst>
          </p:cNvPr>
          <p:cNvPicPr>
            <a:picLocks noChangeAspect="1"/>
          </p:cNvPicPr>
          <p:nvPr/>
        </p:nvPicPr>
        <p:blipFill>
          <a:blip r:embed="rId2"/>
          <a:stretch>
            <a:fillRect/>
          </a:stretch>
        </p:blipFill>
        <p:spPr>
          <a:xfrm>
            <a:off x="560855" y="1029439"/>
            <a:ext cx="8699500" cy="790864"/>
          </a:xfrm>
          <a:prstGeom prst="rect">
            <a:avLst/>
          </a:prstGeom>
        </p:spPr>
      </p:pic>
      <p:pic>
        <p:nvPicPr>
          <p:cNvPr id="8" name="Grafik 7">
            <a:extLst>
              <a:ext uri="{FF2B5EF4-FFF2-40B4-BE49-F238E27FC236}">
                <a16:creationId xmlns:a16="http://schemas.microsoft.com/office/drawing/2014/main" id="{60F3EE8B-B64A-B442-81C2-5DCED4EA273F}"/>
              </a:ext>
            </a:extLst>
          </p:cNvPr>
          <p:cNvPicPr>
            <a:picLocks noChangeAspect="1"/>
          </p:cNvPicPr>
          <p:nvPr/>
        </p:nvPicPr>
        <p:blipFill>
          <a:blip r:embed="rId3"/>
          <a:stretch>
            <a:fillRect/>
          </a:stretch>
        </p:blipFill>
        <p:spPr>
          <a:xfrm>
            <a:off x="560855" y="2268753"/>
            <a:ext cx="6606918" cy="3829647"/>
          </a:xfrm>
          <a:prstGeom prst="rect">
            <a:avLst/>
          </a:prstGeom>
        </p:spPr>
      </p:pic>
      <p:sp>
        <p:nvSpPr>
          <p:cNvPr id="10" name="Rechteck 9">
            <a:extLst>
              <a:ext uri="{FF2B5EF4-FFF2-40B4-BE49-F238E27FC236}">
                <a16:creationId xmlns:a16="http://schemas.microsoft.com/office/drawing/2014/main" id="{663A7BBF-38F5-F844-B42F-0F75FCCE0FA2}"/>
              </a:ext>
            </a:extLst>
          </p:cNvPr>
          <p:cNvSpPr/>
          <p:nvPr/>
        </p:nvSpPr>
        <p:spPr>
          <a:xfrm>
            <a:off x="7658100" y="934812"/>
            <a:ext cx="2082800" cy="394439"/>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7" name="Textfeld 6">
            <a:extLst>
              <a:ext uri="{FF2B5EF4-FFF2-40B4-BE49-F238E27FC236}">
                <a16:creationId xmlns:a16="http://schemas.microsoft.com/office/drawing/2014/main" id="{54C92227-E336-2345-81B3-F8169185A03D}"/>
              </a:ext>
            </a:extLst>
          </p:cNvPr>
          <p:cNvSpPr txBox="1"/>
          <p:nvPr/>
        </p:nvSpPr>
        <p:spPr>
          <a:xfrm>
            <a:off x="7293817" y="2338388"/>
            <a:ext cx="4099607" cy="3678237"/>
          </a:xfrm>
          <a:prstGeom prst="rect">
            <a:avLst/>
          </a:prstGeom>
        </p:spPr>
        <p:txBody>
          <a:bodyPr vert="horz" lIns="91440" tIns="45720" rIns="91440" bIns="45720" rtlCol="0" anchor="t">
            <a:normAutofit/>
          </a:bodyPr>
          <a:lstStyle/>
          <a:p>
            <a:pPr marL="342900" indent="-342900">
              <a:lnSpc>
                <a:spcPct val="90000"/>
              </a:lnSpc>
              <a:spcAft>
                <a:spcPts val="600"/>
              </a:spcAft>
              <a:buClr>
                <a:srgbClr val="D6E115"/>
              </a:buClr>
              <a:buFont typeface="Arial" panose="020B0604020202020204" pitchFamily="34" charset="0"/>
              <a:buChar char="•"/>
            </a:pPr>
            <a:r>
              <a:rPr lang="en-US" sz="2400" dirty="0">
                <a:solidFill>
                  <a:schemeClr val="tx1">
                    <a:lumMod val="65000"/>
                    <a:lumOff val="35000"/>
                  </a:schemeClr>
                </a:solidFill>
              </a:rPr>
              <a:t>Access to the dashboard with personalized data</a:t>
            </a:r>
          </a:p>
          <a:p>
            <a:pPr marL="342900" indent="-342900">
              <a:lnSpc>
                <a:spcPct val="90000"/>
              </a:lnSpc>
              <a:spcAft>
                <a:spcPts val="600"/>
              </a:spcAft>
              <a:buClr>
                <a:srgbClr val="D6E115"/>
              </a:buClr>
              <a:buFont typeface="Arial" panose="020B0604020202020204" pitchFamily="34" charset="0"/>
              <a:buChar char="•"/>
            </a:pPr>
            <a:r>
              <a:rPr lang="en-US" sz="2400" dirty="0">
                <a:solidFill>
                  <a:schemeClr val="tx1">
                    <a:lumMod val="65000"/>
                    <a:lumOff val="35000"/>
                  </a:schemeClr>
                </a:solidFill>
              </a:rPr>
              <a:t>Overview on company’s activities and settings</a:t>
            </a:r>
          </a:p>
        </p:txBody>
      </p:sp>
    </p:spTree>
    <p:extLst>
      <p:ext uri="{BB962C8B-B14F-4D97-AF65-F5344CB8AC3E}">
        <p14:creationId xmlns:p14="http://schemas.microsoft.com/office/powerpoint/2010/main" val="3167860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0855" y="86463"/>
            <a:ext cx="10515600" cy="1146176"/>
          </a:xfrm>
        </p:spPr>
        <p:txBody>
          <a:bodyPr/>
          <a:lstStyle/>
          <a:p>
            <a:r>
              <a:rPr lang="fr-FR" dirty="0"/>
              <a:t>Company Profile Data and Monitoring</a:t>
            </a:r>
          </a:p>
        </p:txBody>
      </p:sp>
      <p:sp>
        <p:nvSpPr>
          <p:cNvPr id="3" name="Espace réservé du numéro de diapositive 2"/>
          <p:cNvSpPr>
            <a:spLocks noGrp="1"/>
          </p:cNvSpPr>
          <p:nvPr>
            <p:ph type="sldNum" sz="quarter" idx="12"/>
          </p:nvPr>
        </p:nvSpPr>
        <p:spPr/>
        <p:txBody>
          <a:bodyPr/>
          <a:lstStyle/>
          <a:p>
            <a:fld id="{EA29A727-5B0F-406F-A76C-7B93759A547D}" type="slidenum">
              <a:rPr lang="fr-CH" smtClean="0"/>
              <a:t>24</a:t>
            </a:fld>
            <a:endParaRPr lang="fr-CH"/>
          </a:p>
        </p:txBody>
      </p:sp>
      <p:pic>
        <p:nvPicPr>
          <p:cNvPr id="9" name="Grafik 8">
            <a:extLst>
              <a:ext uri="{FF2B5EF4-FFF2-40B4-BE49-F238E27FC236}">
                <a16:creationId xmlns:a16="http://schemas.microsoft.com/office/drawing/2014/main" id="{19221433-1BEF-754B-874B-33F848DE638D}"/>
              </a:ext>
            </a:extLst>
          </p:cNvPr>
          <p:cNvPicPr/>
          <p:nvPr/>
        </p:nvPicPr>
        <p:blipFill>
          <a:blip r:embed="rId3"/>
          <a:stretch>
            <a:fillRect/>
          </a:stretch>
        </p:blipFill>
        <p:spPr>
          <a:xfrm>
            <a:off x="798576" y="1489710"/>
            <a:ext cx="3188970" cy="3878580"/>
          </a:xfrm>
          <a:prstGeom prst="rect">
            <a:avLst/>
          </a:prstGeom>
        </p:spPr>
      </p:pic>
      <p:pic>
        <p:nvPicPr>
          <p:cNvPr id="11" name="Grafik 10">
            <a:extLst>
              <a:ext uri="{FF2B5EF4-FFF2-40B4-BE49-F238E27FC236}">
                <a16:creationId xmlns:a16="http://schemas.microsoft.com/office/drawing/2014/main" id="{0CF34DAA-3D5B-C241-9F68-DBCA41704A5A}"/>
              </a:ext>
            </a:extLst>
          </p:cNvPr>
          <p:cNvPicPr/>
          <p:nvPr/>
        </p:nvPicPr>
        <p:blipFill>
          <a:blip r:embed="rId4"/>
          <a:stretch>
            <a:fillRect/>
          </a:stretch>
        </p:blipFill>
        <p:spPr>
          <a:xfrm>
            <a:off x="4091990" y="1232639"/>
            <a:ext cx="4057650" cy="1589405"/>
          </a:xfrm>
          <a:prstGeom prst="rect">
            <a:avLst/>
          </a:prstGeom>
        </p:spPr>
      </p:pic>
      <p:pic>
        <p:nvPicPr>
          <p:cNvPr id="12" name="Grafik 11">
            <a:extLst>
              <a:ext uri="{FF2B5EF4-FFF2-40B4-BE49-F238E27FC236}">
                <a16:creationId xmlns:a16="http://schemas.microsoft.com/office/drawing/2014/main" id="{16BDAB21-70A9-B046-A245-D09586603E1D}"/>
              </a:ext>
            </a:extLst>
          </p:cNvPr>
          <p:cNvPicPr/>
          <p:nvPr/>
        </p:nvPicPr>
        <p:blipFill>
          <a:blip r:embed="rId5"/>
          <a:stretch>
            <a:fillRect/>
          </a:stretch>
        </p:blipFill>
        <p:spPr>
          <a:xfrm>
            <a:off x="4091990" y="2856247"/>
            <a:ext cx="2575560" cy="3085938"/>
          </a:xfrm>
          <a:prstGeom prst="rect">
            <a:avLst/>
          </a:prstGeom>
        </p:spPr>
      </p:pic>
      <p:pic>
        <p:nvPicPr>
          <p:cNvPr id="13" name="Grafik 12">
            <a:extLst>
              <a:ext uri="{FF2B5EF4-FFF2-40B4-BE49-F238E27FC236}">
                <a16:creationId xmlns:a16="http://schemas.microsoft.com/office/drawing/2014/main" id="{70E98497-2A48-F84E-AA1A-94690903566B}"/>
              </a:ext>
            </a:extLst>
          </p:cNvPr>
          <p:cNvPicPr/>
          <p:nvPr/>
        </p:nvPicPr>
        <p:blipFill>
          <a:blip r:embed="rId6"/>
          <a:stretch>
            <a:fillRect/>
          </a:stretch>
        </p:blipFill>
        <p:spPr>
          <a:xfrm>
            <a:off x="8364855" y="1177925"/>
            <a:ext cx="3961765" cy="2251075"/>
          </a:xfrm>
          <a:prstGeom prst="rect">
            <a:avLst/>
          </a:prstGeom>
        </p:spPr>
      </p:pic>
      <p:pic>
        <p:nvPicPr>
          <p:cNvPr id="5" name="Grafik 4">
            <a:extLst>
              <a:ext uri="{FF2B5EF4-FFF2-40B4-BE49-F238E27FC236}">
                <a16:creationId xmlns:a16="http://schemas.microsoft.com/office/drawing/2014/main" id="{B4EB7211-E73F-AC45-AD32-9365BF2AD950}"/>
              </a:ext>
            </a:extLst>
          </p:cNvPr>
          <p:cNvPicPr>
            <a:picLocks noChangeAspect="1"/>
          </p:cNvPicPr>
          <p:nvPr/>
        </p:nvPicPr>
        <p:blipFill>
          <a:blip r:embed="rId7"/>
          <a:stretch>
            <a:fillRect/>
          </a:stretch>
        </p:blipFill>
        <p:spPr>
          <a:xfrm>
            <a:off x="8509172" y="3601235"/>
            <a:ext cx="2459383" cy="1498508"/>
          </a:xfrm>
          <a:prstGeom prst="rect">
            <a:avLst/>
          </a:prstGeom>
        </p:spPr>
      </p:pic>
    </p:spTree>
    <p:extLst>
      <p:ext uri="{BB962C8B-B14F-4D97-AF65-F5344CB8AC3E}">
        <p14:creationId xmlns:p14="http://schemas.microsoft.com/office/powerpoint/2010/main" val="256803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0855" y="86463"/>
            <a:ext cx="10515600" cy="1146176"/>
          </a:xfrm>
        </p:spPr>
        <p:txBody>
          <a:bodyPr/>
          <a:lstStyle/>
          <a:p>
            <a:r>
              <a:rPr lang="fr-FR" dirty="0" err="1"/>
              <a:t>Search</a:t>
            </a:r>
            <a:r>
              <a:rPr lang="fr-FR" dirty="0"/>
              <a:t> </a:t>
            </a:r>
            <a:r>
              <a:rPr lang="fr-FR" dirty="0" err="1"/>
              <a:t>Measures</a:t>
            </a:r>
            <a:r>
              <a:rPr lang="fr-FR" dirty="0"/>
              <a:t> Engine</a:t>
            </a:r>
          </a:p>
        </p:txBody>
      </p:sp>
      <p:sp>
        <p:nvSpPr>
          <p:cNvPr id="3" name="Espace réservé du numéro de diapositive 2"/>
          <p:cNvSpPr>
            <a:spLocks noGrp="1"/>
          </p:cNvSpPr>
          <p:nvPr>
            <p:ph type="sldNum" sz="quarter" idx="12"/>
          </p:nvPr>
        </p:nvSpPr>
        <p:spPr/>
        <p:txBody>
          <a:bodyPr/>
          <a:lstStyle/>
          <a:p>
            <a:fld id="{EA29A727-5B0F-406F-A76C-7B93759A547D}" type="slidenum">
              <a:rPr lang="fr-CH" smtClean="0"/>
              <a:t>25</a:t>
            </a:fld>
            <a:endParaRPr lang="fr-CH"/>
          </a:p>
        </p:txBody>
      </p:sp>
      <p:pic>
        <p:nvPicPr>
          <p:cNvPr id="4" name="Grafik 3">
            <a:extLst>
              <a:ext uri="{FF2B5EF4-FFF2-40B4-BE49-F238E27FC236}">
                <a16:creationId xmlns:a16="http://schemas.microsoft.com/office/drawing/2014/main" id="{7A5D707F-9609-3E4C-8C98-C26C4A533A21}"/>
              </a:ext>
            </a:extLst>
          </p:cNvPr>
          <p:cNvPicPr>
            <a:picLocks noChangeAspect="1"/>
          </p:cNvPicPr>
          <p:nvPr/>
        </p:nvPicPr>
        <p:blipFill>
          <a:blip r:embed="rId2"/>
          <a:stretch>
            <a:fillRect/>
          </a:stretch>
        </p:blipFill>
        <p:spPr>
          <a:xfrm>
            <a:off x="560855" y="1029439"/>
            <a:ext cx="8699500" cy="790864"/>
          </a:xfrm>
          <a:prstGeom prst="rect">
            <a:avLst/>
          </a:prstGeom>
        </p:spPr>
      </p:pic>
      <p:sp>
        <p:nvSpPr>
          <p:cNvPr id="10" name="Rechteck 9">
            <a:extLst>
              <a:ext uri="{FF2B5EF4-FFF2-40B4-BE49-F238E27FC236}">
                <a16:creationId xmlns:a16="http://schemas.microsoft.com/office/drawing/2014/main" id="{663A7BBF-38F5-F844-B42F-0F75FCCE0FA2}"/>
              </a:ext>
            </a:extLst>
          </p:cNvPr>
          <p:cNvSpPr/>
          <p:nvPr/>
        </p:nvSpPr>
        <p:spPr>
          <a:xfrm>
            <a:off x="7717005" y="1169562"/>
            <a:ext cx="2082800" cy="394439"/>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7" name="Textfeld 6">
            <a:extLst>
              <a:ext uri="{FF2B5EF4-FFF2-40B4-BE49-F238E27FC236}">
                <a16:creationId xmlns:a16="http://schemas.microsoft.com/office/drawing/2014/main" id="{54C92227-E336-2345-81B3-F8169185A03D}"/>
              </a:ext>
            </a:extLst>
          </p:cNvPr>
          <p:cNvSpPr txBox="1"/>
          <p:nvPr/>
        </p:nvSpPr>
        <p:spPr>
          <a:xfrm>
            <a:off x="7531538" y="1966933"/>
            <a:ext cx="4099607" cy="3992253"/>
          </a:xfrm>
          <a:prstGeom prst="rect">
            <a:avLst/>
          </a:prstGeom>
        </p:spPr>
        <p:txBody>
          <a:bodyPr vert="horz" lIns="91440" tIns="45720" rIns="91440" bIns="45720" rtlCol="0" anchor="t">
            <a:normAutofit fontScale="92500" lnSpcReduction="20000"/>
          </a:bodyPr>
          <a:lstStyle/>
          <a:p>
            <a:pPr>
              <a:lnSpc>
                <a:spcPct val="90000"/>
              </a:lnSpc>
              <a:spcAft>
                <a:spcPts val="600"/>
              </a:spcAft>
              <a:buClr>
                <a:srgbClr val="D6E115"/>
              </a:buClr>
            </a:pPr>
            <a:r>
              <a:rPr lang="en-US" sz="2400" dirty="0">
                <a:solidFill>
                  <a:srgbClr val="006600"/>
                </a:solidFill>
              </a:rPr>
              <a:t>Filtering criteria:</a:t>
            </a:r>
          </a:p>
          <a:p>
            <a:pPr>
              <a:lnSpc>
                <a:spcPct val="90000"/>
              </a:lnSpc>
              <a:spcAft>
                <a:spcPts val="600"/>
              </a:spcAft>
              <a:buClr>
                <a:srgbClr val="D6E115"/>
              </a:buClr>
            </a:pPr>
            <a:endParaRPr lang="en-US" sz="2400" dirty="0">
              <a:solidFill>
                <a:srgbClr val="006600"/>
              </a:solidFill>
            </a:endParaRPr>
          </a:p>
          <a:p>
            <a:pPr marL="342900" indent="-342900">
              <a:lnSpc>
                <a:spcPct val="90000"/>
              </a:lnSpc>
              <a:spcAft>
                <a:spcPts val="600"/>
              </a:spcAft>
              <a:buClr>
                <a:srgbClr val="D6E115"/>
              </a:buClr>
              <a:buFont typeface="Arial" panose="020B0604020202020204" pitchFamily="34" charset="0"/>
              <a:buChar char="•"/>
            </a:pPr>
            <a:r>
              <a:rPr lang="en-US" sz="2400" dirty="0">
                <a:solidFill>
                  <a:schemeClr val="tx1">
                    <a:lumMod val="65000"/>
                    <a:lumOff val="35000"/>
                  </a:schemeClr>
                </a:solidFill>
              </a:rPr>
              <a:t>Energy carrier</a:t>
            </a:r>
          </a:p>
          <a:p>
            <a:pPr marL="342900" indent="-342900">
              <a:lnSpc>
                <a:spcPct val="90000"/>
              </a:lnSpc>
              <a:spcAft>
                <a:spcPts val="600"/>
              </a:spcAft>
              <a:buClr>
                <a:srgbClr val="D6E115"/>
              </a:buClr>
              <a:buFont typeface="Arial" panose="020B0604020202020204" pitchFamily="34" charset="0"/>
              <a:buChar char="•"/>
            </a:pPr>
            <a:r>
              <a:rPr lang="en-US" sz="2400" dirty="0">
                <a:solidFill>
                  <a:schemeClr val="tx1">
                    <a:lumMod val="65000"/>
                    <a:lumOff val="35000"/>
                  </a:schemeClr>
                </a:solidFill>
              </a:rPr>
              <a:t>Main technologies</a:t>
            </a:r>
          </a:p>
          <a:p>
            <a:pPr marL="342900" indent="-342900">
              <a:lnSpc>
                <a:spcPct val="90000"/>
              </a:lnSpc>
              <a:spcAft>
                <a:spcPts val="600"/>
              </a:spcAft>
              <a:buClr>
                <a:srgbClr val="D6E115"/>
              </a:buClr>
              <a:buFont typeface="Arial" panose="020B0604020202020204" pitchFamily="34" charset="0"/>
              <a:buChar char="•"/>
            </a:pPr>
            <a:r>
              <a:rPr lang="en-US" sz="2400" dirty="0">
                <a:solidFill>
                  <a:schemeClr val="tx1">
                    <a:lumMod val="65000"/>
                    <a:lumOff val="35000"/>
                  </a:schemeClr>
                </a:solidFill>
              </a:rPr>
              <a:t>Role</a:t>
            </a:r>
          </a:p>
          <a:p>
            <a:pPr marL="342900" indent="-342900">
              <a:lnSpc>
                <a:spcPct val="90000"/>
              </a:lnSpc>
              <a:spcAft>
                <a:spcPts val="600"/>
              </a:spcAft>
              <a:buClr>
                <a:srgbClr val="D6E115"/>
              </a:buClr>
              <a:buFont typeface="Arial" panose="020B0604020202020204" pitchFamily="34" charset="0"/>
              <a:buChar char="•"/>
            </a:pPr>
            <a:r>
              <a:rPr lang="en-US" sz="2400" dirty="0">
                <a:solidFill>
                  <a:schemeClr val="tx1">
                    <a:lumMod val="65000"/>
                    <a:lumOff val="35000"/>
                  </a:schemeClr>
                </a:solidFill>
              </a:rPr>
              <a:t>Sector/Branch</a:t>
            </a:r>
          </a:p>
          <a:p>
            <a:pPr marL="342900" indent="-342900">
              <a:lnSpc>
                <a:spcPct val="90000"/>
              </a:lnSpc>
              <a:spcAft>
                <a:spcPts val="600"/>
              </a:spcAft>
              <a:buClr>
                <a:srgbClr val="D6E115"/>
              </a:buClr>
              <a:buFont typeface="Arial" panose="020B0604020202020204" pitchFamily="34" charset="0"/>
              <a:buChar char="•"/>
            </a:pPr>
            <a:r>
              <a:rPr lang="en-US" sz="2400" dirty="0">
                <a:solidFill>
                  <a:schemeClr val="tx1">
                    <a:lumMod val="65000"/>
                    <a:lumOff val="35000"/>
                  </a:schemeClr>
                </a:solidFill>
              </a:rPr>
              <a:t>Content theme</a:t>
            </a:r>
          </a:p>
          <a:p>
            <a:pPr marL="342900" indent="-342900">
              <a:lnSpc>
                <a:spcPct val="90000"/>
              </a:lnSpc>
              <a:spcAft>
                <a:spcPts val="600"/>
              </a:spcAft>
              <a:buClr>
                <a:srgbClr val="D6E115"/>
              </a:buClr>
              <a:buFont typeface="Arial" panose="020B0604020202020204" pitchFamily="34" charset="0"/>
              <a:buChar char="•"/>
            </a:pPr>
            <a:r>
              <a:rPr lang="en-US" sz="2400" dirty="0">
                <a:solidFill>
                  <a:schemeClr val="tx1">
                    <a:lumMod val="65000"/>
                    <a:lumOff val="35000"/>
                  </a:schemeClr>
                </a:solidFill>
              </a:rPr>
              <a:t>Content type</a:t>
            </a:r>
          </a:p>
          <a:p>
            <a:pPr marL="342900" indent="-342900">
              <a:lnSpc>
                <a:spcPct val="90000"/>
              </a:lnSpc>
              <a:spcAft>
                <a:spcPts val="600"/>
              </a:spcAft>
              <a:buClr>
                <a:srgbClr val="D6E115"/>
              </a:buClr>
              <a:buFont typeface="Arial" panose="020B0604020202020204" pitchFamily="34" charset="0"/>
              <a:buChar char="•"/>
            </a:pPr>
            <a:endParaRPr lang="en-US" sz="2400" dirty="0">
              <a:solidFill>
                <a:schemeClr val="tx1">
                  <a:lumMod val="65000"/>
                  <a:lumOff val="35000"/>
                </a:schemeClr>
              </a:solidFill>
            </a:endParaRPr>
          </a:p>
          <a:p>
            <a:pPr>
              <a:lnSpc>
                <a:spcPct val="90000"/>
              </a:lnSpc>
              <a:spcAft>
                <a:spcPts val="600"/>
              </a:spcAft>
              <a:buClr>
                <a:srgbClr val="D6E115"/>
              </a:buClr>
            </a:pPr>
            <a:r>
              <a:rPr lang="en-US" sz="2400" dirty="0">
                <a:solidFill>
                  <a:schemeClr val="tx1">
                    <a:lumMod val="65000"/>
                    <a:lumOff val="35000"/>
                  </a:schemeClr>
                </a:solidFill>
              </a:rPr>
              <a:t>Pre-selection according to company’s profile that can be changed. </a:t>
            </a:r>
          </a:p>
        </p:txBody>
      </p:sp>
      <p:pic>
        <p:nvPicPr>
          <p:cNvPr id="5" name="Grafik 4">
            <a:extLst>
              <a:ext uri="{FF2B5EF4-FFF2-40B4-BE49-F238E27FC236}">
                <a16:creationId xmlns:a16="http://schemas.microsoft.com/office/drawing/2014/main" id="{74345B6E-5166-8048-94FE-52441A93023E}"/>
              </a:ext>
            </a:extLst>
          </p:cNvPr>
          <p:cNvPicPr>
            <a:picLocks noChangeAspect="1"/>
          </p:cNvPicPr>
          <p:nvPr/>
        </p:nvPicPr>
        <p:blipFill>
          <a:blip r:embed="rId3"/>
          <a:stretch>
            <a:fillRect/>
          </a:stretch>
        </p:blipFill>
        <p:spPr>
          <a:xfrm>
            <a:off x="560855" y="2128712"/>
            <a:ext cx="6703412" cy="3873860"/>
          </a:xfrm>
          <a:prstGeom prst="rect">
            <a:avLst/>
          </a:prstGeom>
        </p:spPr>
      </p:pic>
    </p:spTree>
    <p:extLst>
      <p:ext uri="{BB962C8B-B14F-4D97-AF65-F5344CB8AC3E}">
        <p14:creationId xmlns:p14="http://schemas.microsoft.com/office/powerpoint/2010/main" val="2249906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0855" y="86463"/>
            <a:ext cx="10515600" cy="1146176"/>
          </a:xfrm>
        </p:spPr>
        <p:txBody>
          <a:bodyPr/>
          <a:lstStyle/>
          <a:p>
            <a:r>
              <a:rPr lang="fr-FR" dirty="0" err="1"/>
              <a:t>Behavioral</a:t>
            </a:r>
            <a:r>
              <a:rPr lang="fr-FR" dirty="0"/>
              <a:t> </a:t>
            </a:r>
            <a:r>
              <a:rPr lang="fr-FR" dirty="0" err="1"/>
              <a:t>Suveys</a:t>
            </a:r>
            <a:r>
              <a:rPr lang="fr-FR" dirty="0"/>
              <a:t> for Mr. Energy and Employees</a:t>
            </a:r>
          </a:p>
        </p:txBody>
      </p:sp>
      <p:sp>
        <p:nvSpPr>
          <p:cNvPr id="3" name="Espace réservé du numéro de diapositive 2"/>
          <p:cNvSpPr>
            <a:spLocks noGrp="1"/>
          </p:cNvSpPr>
          <p:nvPr>
            <p:ph type="sldNum" sz="quarter" idx="12"/>
          </p:nvPr>
        </p:nvSpPr>
        <p:spPr/>
        <p:txBody>
          <a:bodyPr/>
          <a:lstStyle/>
          <a:p>
            <a:fld id="{EA29A727-5B0F-406F-A76C-7B93759A547D}" type="slidenum">
              <a:rPr lang="fr-CH" smtClean="0"/>
              <a:t>26</a:t>
            </a:fld>
            <a:endParaRPr lang="fr-CH"/>
          </a:p>
        </p:txBody>
      </p:sp>
      <p:sp>
        <p:nvSpPr>
          <p:cNvPr id="7" name="Textfeld 6">
            <a:extLst>
              <a:ext uri="{FF2B5EF4-FFF2-40B4-BE49-F238E27FC236}">
                <a16:creationId xmlns:a16="http://schemas.microsoft.com/office/drawing/2014/main" id="{54C92227-E336-2345-81B3-F8169185A03D}"/>
              </a:ext>
            </a:extLst>
          </p:cNvPr>
          <p:cNvSpPr txBox="1"/>
          <p:nvPr/>
        </p:nvSpPr>
        <p:spPr>
          <a:xfrm>
            <a:off x="8756498" y="1232639"/>
            <a:ext cx="3070885" cy="3992253"/>
          </a:xfrm>
          <a:prstGeom prst="rect">
            <a:avLst/>
          </a:prstGeom>
        </p:spPr>
        <p:txBody>
          <a:bodyPr vert="horz" lIns="91440" tIns="45720" rIns="91440" bIns="45720" rtlCol="0" anchor="t">
            <a:noAutofit/>
          </a:bodyPr>
          <a:lstStyle/>
          <a:p>
            <a:pPr marL="342900" indent="-342900">
              <a:lnSpc>
                <a:spcPct val="90000"/>
              </a:lnSpc>
              <a:spcAft>
                <a:spcPts val="600"/>
              </a:spcAft>
              <a:buClr>
                <a:srgbClr val="D6E115"/>
              </a:buClr>
              <a:buFont typeface="Arial" panose="020B0604020202020204" pitchFamily="34" charset="0"/>
              <a:buChar char="•"/>
            </a:pPr>
            <a:r>
              <a:rPr lang="en-GB" sz="2000" dirty="0"/>
              <a:t>Content elements, </a:t>
            </a:r>
          </a:p>
          <a:p>
            <a:pPr marL="342900" indent="-342900">
              <a:lnSpc>
                <a:spcPct val="90000"/>
              </a:lnSpc>
              <a:spcAft>
                <a:spcPts val="600"/>
              </a:spcAft>
              <a:buClr>
                <a:srgbClr val="D6E115"/>
              </a:buClr>
              <a:buFont typeface="Arial" panose="020B0604020202020204" pitchFamily="34" charset="0"/>
              <a:buChar char="•"/>
            </a:pPr>
            <a:r>
              <a:rPr lang="en-GB" sz="2000" dirty="0"/>
              <a:t>can be searched by the keyword </a:t>
            </a:r>
            <a:r>
              <a:rPr lang="en-GB" sz="2000" i="1" dirty="0"/>
              <a:t>survey</a:t>
            </a:r>
            <a:r>
              <a:rPr lang="en-GB" sz="2000" dirty="0"/>
              <a:t> in the search engine</a:t>
            </a:r>
            <a:r>
              <a:rPr lang="de-DE" sz="2000" dirty="0"/>
              <a:t> </a:t>
            </a:r>
          </a:p>
          <a:p>
            <a:pPr marL="342900" indent="-342900">
              <a:lnSpc>
                <a:spcPct val="90000"/>
              </a:lnSpc>
              <a:spcAft>
                <a:spcPts val="600"/>
              </a:spcAft>
              <a:buClr>
                <a:srgbClr val="D6E115"/>
              </a:buClr>
              <a:buFont typeface="Arial" panose="020B0604020202020204" pitchFamily="34" charset="0"/>
              <a:buChar char="•"/>
            </a:pPr>
            <a:r>
              <a:rPr lang="en-GB" sz="2000" dirty="0"/>
              <a:t>Once the user clicks </a:t>
            </a:r>
            <a:r>
              <a:rPr lang="en-GB" sz="2000" i="1" dirty="0"/>
              <a:t>Take part</a:t>
            </a:r>
            <a:r>
              <a:rPr lang="en-GB" sz="2000" dirty="0"/>
              <a:t>, the survey appears in the </a:t>
            </a:r>
            <a:r>
              <a:rPr lang="en-GB" sz="2000" i="1" dirty="0"/>
              <a:t>My </a:t>
            </a:r>
            <a:r>
              <a:rPr lang="en-GB" sz="2000" i="1" dirty="0" err="1"/>
              <a:t>Impawatt</a:t>
            </a:r>
            <a:r>
              <a:rPr lang="en-GB" sz="2000" dirty="0"/>
              <a:t> section </a:t>
            </a:r>
            <a:r>
              <a:rPr lang="en-GB" sz="2000" i="1" dirty="0"/>
              <a:t>My Surveys</a:t>
            </a:r>
            <a:r>
              <a:rPr lang="de-DE" sz="2000" dirty="0"/>
              <a:t> </a:t>
            </a:r>
            <a:endParaRPr lang="en-US" sz="2000" dirty="0">
              <a:solidFill>
                <a:schemeClr val="tx1">
                  <a:lumMod val="65000"/>
                  <a:lumOff val="35000"/>
                </a:schemeClr>
              </a:solidFill>
            </a:endParaRPr>
          </a:p>
          <a:p>
            <a:pPr marL="342900" indent="-342900">
              <a:lnSpc>
                <a:spcPct val="90000"/>
              </a:lnSpc>
              <a:spcAft>
                <a:spcPts val="600"/>
              </a:spcAft>
              <a:buClr>
                <a:srgbClr val="D6E115"/>
              </a:buClr>
              <a:buFont typeface="Arial" panose="020B0604020202020204" pitchFamily="34" charset="0"/>
              <a:buChar char="•"/>
            </a:pPr>
            <a:r>
              <a:rPr lang="en-US" sz="2000" dirty="0"/>
              <a:t>Results: Recommendations regarding technologies, awareness and cultural aspects </a:t>
            </a:r>
            <a:endParaRPr lang="de-DE" sz="2000" dirty="0"/>
          </a:p>
        </p:txBody>
      </p:sp>
      <p:pic>
        <p:nvPicPr>
          <p:cNvPr id="8" name="Grafik 7">
            <a:extLst>
              <a:ext uri="{FF2B5EF4-FFF2-40B4-BE49-F238E27FC236}">
                <a16:creationId xmlns:a16="http://schemas.microsoft.com/office/drawing/2014/main" id="{E38C5CB2-4977-7648-9397-10A1580DCAD2}"/>
              </a:ext>
            </a:extLst>
          </p:cNvPr>
          <p:cNvPicPr/>
          <p:nvPr/>
        </p:nvPicPr>
        <p:blipFill>
          <a:blip r:embed="rId2"/>
          <a:stretch>
            <a:fillRect/>
          </a:stretch>
        </p:blipFill>
        <p:spPr>
          <a:xfrm>
            <a:off x="877886" y="1183007"/>
            <a:ext cx="5760720" cy="1769745"/>
          </a:xfrm>
          <a:prstGeom prst="rect">
            <a:avLst/>
          </a:prstGeom>
        </p:spPr>
      </p:pic>
      <p:pic>
        <p:nvPicPr>
          <p:cNvPr id="9" name="Grafik 8">
            <a:extLst>
              <a:ext uri="{FF2B5EF4-FFF2-40B4-BE49-F238E27FC236}">
                <a16:creationId xmlns:a16="http://schemas.microsoft.com/office/drawing/2014/main" id="{38C05890-AABC-004E-82DA-6B2D186D0970}"/>
              </a:ext>
            </a:extLst>
          </p:cNvPr>
          <p:cNvPicPr/>
          <p:nvPr/>
        </p:nvPicPr>
        <p:blipFill>
          <a:blip r:embed="rId3"/>
          <a:stretch>
            <a:fillRect/>
          </a:stretch>
        </p:blipFill>
        <p:spPr>
          <a:xfrm>
            <a:off x="877885" y="2912428"/>
            <a:ext cx="3642829" cy="1769746"/>
          </a:xfrm>
          <a:prstGeom prst="rect">
            <a:avLst/>
          </a:prstGeom>
        </p:spPr>
      </p:pic>
      <p:pic>
        <p:nvPicPr>
          <p:cNvPr id="11" name="Grafik 10">
            <a:extLst>
              <a:ext uri="{FF2B5EF4-FFF2-40B4-BE49-F238E27FC236}">
                <a16:creationId xmlns:a16="http://schemas.microsoft.com/office/drawing/2014/main" id="{A825F327-A533-3D42-BED1-BD055FCC2955}"/>
              </a:ext>
            </a:extLst>
          </p:cNvPr>
          <p:cNvPicPr/>
          <p:nvPr/>
        </p:nvPicPr>
        <p:blipFill>
          <a:blip r:embed="rId4"/>
          <a:stretch>
            <a:fillRect/>
          </a:stretch>
        </p:blipFill>
        <p:spPr>
          <a:xfrm>
            <a:off x="4669154" y="2718755"/>
            <a:ext cx="3938905" cy="3539490"/>
          </a:xfrm>
          <a:prstGeom prst="rect">
            <a:avLst/>
          </a:prstGeom>
        </p:spPr>
      </p:pic>
    </p:spTree>
    <p:extLst>
      <p:ext uri="{BB962C8B-B14F-4D97-AF65-F5344CB8AC3E}">
        <p14:creationId xmlns:p14="http://schemas.microsoft.com/office/powerpoint/2010/main" val="2365167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0855" y="86463"/>
            <a:ext cx="10515600" cy="1146176"/>
          </a:xfrm>
        </p:spPr>
        <p:txBody>
          <a:bodyPr/>
          <a:lstStyle/>
          <a:p>
            <a:r>
              <a:rPr lang="fr-FR" dirty="0"/>
              <a:t>Quiz Section</a:t>
            </a:r>
          </a:p>
        </p:txBody>
      </p:sp>
      <p:sp>
        <p:nvSpPr>
          <p:cNvPr id="3" name="Espace réservé du numéro de diapositive 2"/>
          <p:cNvSpPr>
            <a:spLocks noGrp="1"/>
          </p:cNvSpPr>
          <p:nvPr>
            <p:ph type="sldNum" sz="quarter" idx="12"/>
          </p:nvPr>
        </p:nvSpPr>
        <p:spPr/>
        <p:txBody>
          <a:bodyPr/>
          <a:lstStyle/>
          <a:p>
            <a:fld id="{EA29A727-5B0F-406F-A76C-7B93759A547D}" type="slidenum">
              <a:rPr lang="fr-CH" smtClean="0"/>
              <a:t>27</a:t>
            </a:fld>
            <a:endParaRPr lang="fr-CH"/>
          </a:p>
        </p:txBody>
      </p:sp>
      <p:sp>
        <p:nvSpPr>
          <p:cNvPr id="7" name="Textfeld 6">
            <a:extLst>
              <a:ext uri="{FF2B5EF4-FFF2-40B4-BE49-F238E27FC236}">
                <a16:creationId xmlns:a16="http://schemas.microsoft.com/office/drawing/2014/main" id="{54C92227-E336-2345-81B3-F8169185A03D}"/>
              </a:ext>
            </a:extLst>
          </p:cNvPr>
          <p:cNvSpPr txBox="1"/>
          <p:nvPr/>
        </p:nvSpPr>
        <p:spPr>
          <a:xfrm>
            <a:off x="9922303" y="1293137"/>
            <a:ext cx="1888697" cy="1146177"/>
          </a:xfrm>
          <a:prstGeom prst="rect">
            <a:avLst/>
          </a:prstGeom>
        </p:spPr>
        <p:txBody>
          <a:bodyPr vert="horz" lIns="91440" tIns="45720" rIns="91440" bIns="45720" rtlCol="0" anchor="t">
            <a:noAutofit/>
          </a:bodyPr>
          <a:lstStyle/>
          <a:p>
            <a:pPr marL="342900" indent="-342900">
              <a:lnSpc>
                <a:spcPct val="90000"/>
              </a:lnSpc>
              <a:spcAft>
                <a:spcPts val="600"/>
              </a:spcAft>
              <a:buClr>
                <a:srgbClr val="D6E115"/>
              </a:buClr>
              <a:buFont typeface="Arial" panose="020B0604020202020204" pitchFamily="34" charset="0"/>
              <a:buChar char="•"/>
            </a:pPr>
            <a:r>
              <a:rPr lang="en-GB" dirty="0"/>
              <a:t>Content elements, </a:t>
            </a:r>
          </a:p>
          <a:p>
            <a:pPr marL="342900" indent="-342900">
              <a:lnSpc>
                <a:spcPct val="90000"/>
              </a:lnSpc>
              <a:spcAft>
                <a:spcPts val="600"/>
              </a:spcAft>
              <a:buClr>
                <a:srgbClr val="D6E115"/>
              </a:buClr>
              <a:buFont typeface="Arial" panose="020B0604020202020204" pitchFamily="34" charset="0"/>
              <a:buChar char="•"/>
            </a:pPr>
            <a:r>
              <a:rPr lang="en-GB" dirty="0"/>
              <a:t>Stored in the </a:t>
            </a:r>
            <a:r>
              <a:rPr lang="en-GB" i="1" dirty="0"/>
              <a:t>My </a:t>
            </a:r>
            <a:r>
              <a:rPr lang="en-GB" i="1" dirty="0" err="1"/>
              <a:t>Impawatt</a:t>
            </a:r>
            <a:r>
              <a:rPr lang="en-GB" dirty="0"/>
              <a:t> section under </a:t>
            </a:r>
            <a:r>
              <a:rPr lang="en-GB" i="1" dirty="0"/>
              <a:t>My Quizzes</a:t>
            </a:r>
            <a:r>
              <a:rPr lang="en-GB" dirty="0"/>
              <a:t> </a:t>
            </a:r>
          </a:p>
          <a:p>
            <a:pPr marL="342900" indent="-342900">
              <a:lnSpc>
                <a:spcPct val="90000"/>
              </a:lnSpc>
              <a:spcAft>
                <a:spcPts val="600"/>
              </a:spcAft>
              <a:buClr>
                <a:srgbClr val="D6E115"/>
              </a:buClr>
              <a:buFont typeface="Arial" panose="020B0604020202020204" pitchFamily="34" charset="0"/>
              <a:buChar char="•"/>
            </a:pPr>
            <a:r>
              <a:rPr lang="en-GB" dirty="0"/>
              <a:t> Employees can be invited to participate</a:t>
            </a:r>
          </a:p>
          <a:p>
            <a:pPr>
              <a:lnSpc>
                <a:spcPct val="90000"/>
              </a:lnSpc>
              <a:spcAft>
                <a:spcPts val="600"/>
              </a:spcAft>
              <a:buClr>
                <a:srgbClr val="D6E115"/>
              </a:buClr>
            </a:pPr>
            <a:endParaRPr lang="de-DE" sz="2000" dirty="0"/>
          </a:p>
        </p:txBody>
      </p:sp>
      <p:pic>
        <p:nvPicPr>
          <p:cNvPr id="10" name="Grafik 9">
            <a:extLst>
              <a:ext uri="{FF2B5EF4-FFF2-40B4-BE49-F238E27FC236}">
                <a16:creationId xmlns:a16="http://schemas.microsoft.com/office/drawing/2014/main" id="{A55EFFE3-6116-D444-ABCE-5BA24F1417D6}"/>
              </a:ext>
            </a:extLst>
          </p:cNvPr>
          <p:cNvPicPr/>
          <p:nvPr/>
        </p:nvPicPr>
        <p:blipFill>
          <a:blip r:embed="rId2"/>
          <a:stretch>
            <a:fillRect/>
          </a:stretch>
        </p:blipFill>
        <p:spPr>
          <a:xfrm>
            <a:off x="177713" y="1414197"/>
            <a:ext cx="4020820" cy="3274060"/>
          </a:xfrm>
          <a:prstGeom prst="rect">
            <a:avLst/>
          </a:prstGeom>
        </p:spPr>
      </p:pic>
      <p:pic>
        <p:nvPicPr>
          <p:cNvPr id="12" name="Grafik 11">
            <a:extLst>
              <a:ext uri="{FF2B5EF4-FFF2-40B4-BE49-F238E27FC236}">
                <a16:creationId xmlns:a16="http://schemas.microsoft.com/office/drawing/2014/main" id="{2D37B279-DC85-2D46-BEF4-F1D04095F4E2}"/>
              </a:ext>
            </a:extLst>
          </p:cNvPr>
          <p:cNvPicPr/>
          <p:nvPr/>
        </p:nvPicPr>
        <p:blipFill>
          <a:blip r:embed="rId3"/>
          <a:stretch>
            <a:fillRect/>
          </a:stretch>
        </p:blipFill>
        <p:spPr>
          <a:xfrm>
            <a:off x="187137" y="4688257"/>
            <a:ext cx="2407920" cy="1184910"/>
          </a:xfrm>
          <a:prstGeom prst="rect">
            <a:avLst/>
          </a:prstGeom>
        </p:spPr>
      </p:pic>
      <p:pic>
        <p:nvPicPr>
          <p:cNvPr id="13" name="Grafik 12">
            <a:extLst>
              <a:ext uri="{FF2B5EF4-FFF2-40B4-BE49-F238E27FC236}">
                <a16:creationId xmlns:a16="http://schemas.microsoft.com/office/drawing/2014/main" id="{042E14AE-1E25-984F-B351-914ECB82DE86}"/>
              </a:ext>
            </a:extLst>
          </p:cNvPr>
          <p:cNvPicPr/>
          <p:nvPr/>
        </p:nvPicPr>
        <p:blipFill>
          <a:blip r:embed="rId4"/>
          <a:stretch>
            <a:fillRect/>
          </a:stretch>
        </p:blipFill>
        <p:spPr>
          <a:xfrm>
            <a:off x="3836820" y="1366206"/>
            <a:ext cx="3963670" cy="4051300"/>
          </a:xfrm>
          <a:prstGeom prst="rect">
            <a:avLst/>
          </a:prstGeom>
        </p:spPr>
      </p:pic>
      <p:pic>
        <p:nvPicPr>
          <p:cNvPr id="14" name="Grafik 13">
            <a:extLst>
              <a:ext uri="{FF2B5EF4-FFF2-40B4-BE49-F238E27FC236}">
                <a16:creationId xmlns:a16="http://schemas.microsoft.com/office/drawing/2014/main" id="{E5A46C4C-946C-0244-B99C-CBB5AB9C0C21}"/>
              </a:ext>
            </a:extLst>
          </p:cNvPr>
          <p:cNvPicPr/>
          <p:nvPr/>
        </p:nvPicPr>
        <p:blipFill>
          <a:blip r:embed="rId5"/>
          <a:stretch>
            <a:fillRect/>
          </a:stretch>
        </p:blipFill>
        <p:spPr>
          <a:xfrm>
            <a:off x="6320346" y="1365549"/>
            <a:ext cx="3639185" cy="3979545"/>
          </a:xfrm>
          <a:prstGeom prst="rect">
            <a:avLst/>
          </a:prstGeom>
        </p:spPr>
      </p:pic>
    </p:spTree>
    <p:extLst>
      <p:ext uri="{BB962C8B-B14F-4D97-AF65-F5344CB8AC3E}">
        <p14:creationId xmlns:p14="http://schemas.microsoft.com/office/powerpoint/2010/main" val="3002809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0855" y="86463"/>
            <a:ext cx="10515600" cy="1146176"/>
          </a:xfrm>
        </p:spPr>
        <p:txBody>
          <a:bodyPr/>
          <a:lstStyle/>
          <a:p>
            <a:r>
              <a:rPr lang="fr-FR" dirty="0"/>
              <a:t>Text and Content Management and Administration</a:t>
            </a:r>
          </a:p>
        </p:txBody>
      </p:sp>
      <p:sp>
        <p:nvSpPr>
          <p:cNvPr id="3" name="Espace réservé du numéro de diapositive 2"/>
          <p:cNvSpPr>
            <a:spLocks noGrp="1"/>
          </p:cNvSpPr>
          <p:nvPr>
            <p:ph type="sldNum" sz="quarter" idx="12"/>
          </p:nvPr>
        </p:nvSpPr>
        <p:spPr/>
        <p:txBody>
          <a:bodyPr/>
          <a:lstStyle/>
          <a:p>
            <a:fld id="{EA29A727-5B0F-406F-A76C-7B93759A547D}" type="slidenum">
              <a:rPr lang="fr-CH" smtClean="0"/>
              <a:t>28</a:t>
            </a:fld>
            <a:endParaRPr lang="fr-CH"/>
          </a:p>
        </p:txBody>
      </p:sp>
      <p:sp>
        <p:nvSpPr>
          <p:cNvPr id="7" name="Textfeld 6">
            <a:extLst>
              <a:ext uri="{FF2B5EF4-FFF2-40B4-BE49-F238E27FC236}">
                <a16:creationId xmlns:a16="http://schemas.microsoft.com/office/drawing/2014/main" id="{54C92227-E336-2345-81B3-F8169185A03D}"/>
              </a:ext>
            </a:extLst>
          </p:cNvPr>
          <p:cNvSpPr txBox="1"/>
          <p:nvPr/>
        </p:nvSpPr>
        <p:spPr>
          <a:xfrm>
            <a:off x="9922303" y="1293137"/>
            <a:ext cx="1888697" cy="1146177"/>
          </a:xfrm>
          <a:prstGeom prst="rect">
            <a:avLst/>
          </a:prstGeom>
        </p:spPr>
        <p:txBody>
          <a:bodyPr vert="horz" lIns="91440" tIns="45720" rIns="91440" bIns="45720" rtlCol="0" anchor="t">
            <a:noAutofit/>
          </a:bodyPr>
          <a:lstStyle/>
          <a:p>
            <a:pPr marL="342900" indent="-342900">
              <a:lnSpc>
                <a:spcPct val="90000"/>
              </a:lnSpc>
              <a:spcAft>
                <a:spcPts val="600"/>
              </a:spcAft>
              <a:buClr>
                <a:srgbClr val="D6E115"/>
              </a:buClr>
              <a:buFont typeface="Arial" panose="020B0604020202020204" pitchFamily="34" charset="0"/>
              <a:buChar char="•"/>
            </a:pPr>
            <a:r>
              <a:rPr lang="en-GB" dirty="0"/>
              <a:t>Text backend is easy to be translated following the navigation structure including quick view option</a:t>
            </a:r>
          </a:p>
          <a:p>
            <a:pPr marL="342900" indent="-342900">
              <a:lnSpc>
                <a:spcPct val="90000"/>
              </a:lnSpc>
              <a:spcAft>
                <a:spcPts val="600"/>
              </a:spcAft>
              <a:buClr>
                <a:srgbClr val="D6E115"/>
              </a:buClr>
              <a:buFont typeface="Arial" panose="020B0604020202020204" pitchFamily="34" charset="0"/>
              <a:buChar char="•"/>
            </a:pPr>
            <a:r>
              <a:rPr lang="en-GB" dirty="0"/>
              <a:t>Content elements are uploaded on the platform and tagged according to filter criteria</a:t>
            </a:r>
          </a:p>
          <a:p>
            <a:pPr>
              <a:lnSpc>
                <a:spcPct val="90000"/>
              </a:lnSpc>
              <a:spcAft>
                <a:spcPts val="600"/>
              </a:spcAft>
              <a:buClr>
                <a:srgbClr val="D6E115"/>
              </a:buClr>
            </a:pPr>
            <a:endParaRPr lang="de-DE" sz="2000" dirty="0"/>
          </a:p>
        </p:txBody>
      </p:sp>
      <p:pic>
        <p:nvPicPr>
          <p:cNvPr id="9" name="Grafik 8">
            <a:extLst>
              <a:ext uri="{FF2B5EF4-FFF2-40B4-BE49-F238E27FC236}">
                <a16:creationId xmlns:a16="http://schemas.microsoft.com/office/drawing/2014/main" id="{0073AB11-2441-6749-B8BB-DD026F09422C}"/>
              </a:ext>
            </a:extLst>
          </p:cNvPr>
          <p:cNvPicPr/>
          <p:nvPr/>
        </p:nvPicPr>
        <p:blipFill>
          <a:blip r:embed="rId2"/>
          <a:stretch>
            <a:fillRect/>
          </a:stretch>
        </p:blipFill>
        <p:spPr>
          <a:xfrm>
            <a:off x="560855" y="1293137"/>
            <a:ext cx="4973320" cy="2823845"/>
          </a:xfrm>
          <a:prstGeom prst="rect">
            <a:avLst/>
          </a:prstGeom>
        </p:spPr>
      </p:pic>
      <p:pic>
        <p:nvPicPr>
          <p:cNvPr id="11" name="Grafik 10">
            <a:extLst>
              <a:ext uri="{FF2B5EF4-FFF2-40B4-BE49-F238E27FC236}">
                <a16:creationId xmlns:a16="http://schemas.microsoft.com/office/drawing/2014/main" id="{1BBB2428-3B39-344C-82A5-76AF1F3FEA94}"/>
              </a:ext>
            </a:extLst>
          </p:cNvPr>
          <p:cNvPicPr/>
          <p:nvPr/>
        </p:nvPicPr>
        <p:blipFill>
          <a:blip r:embed="rId3"/>
          <a:stretch>
            <a:fillRect/>
          </a:stretch>
        </p:blipFill>
        <p:spPr>
          <a:xfrm>
            <a:off x="5255895" y="1454600"/>
            <a:ext cx="3691890" cy="2722880"/>
          </a:xfrm>
          <a:prstGeom prst="rect">
            <a:avLst/>
          </a:prstGeom>
        </p:spPr>
      </p:pic>
    </p:spTree>
    <p:extLst>
      <p:ext uri="{BB962C8B-B14F-4D97-AF65-F5344CB8AC3E}">
        <p14:creationId xmlns:p14="http://schemas.microsoft.com/office/powerpoint/2010/main" val="2611090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lgn="ctr">
              <a:buNone/>
            </a:pPr>
            <a:r>
              <a:rPr lang="fr-FR" sz="4000" b="1" dirty="0">
                <a:solidFill>
                  <a:schemeClr val="tx1">
                    <a:lumMod val="95000"/>
                    <a:lumOff val="5000"/>
                  </a:schemeClr>
                </a:solidFill>
              </a:rPr>
              <a:t>Konstantin Kulterer</a:t>
            </a:r>
          </a:p>
          <a:p>
            <a:pPr marL="0" indent="0" algn="ctr">
              <a:buNone/>
            </a:pPr>
            <a:endParaRPr lang="fr-FR" sz="4000" b="1" dirty="0">
              <a:solidFill>
                <a:schemeClr val="tx1">
                  <a:lumMod val="95000"/>
                  <a:lumOff val="5000"/>
                </a:schemeClr>
              </a:solidFill>
            </a:endParaRPr>
          </a:p>
          <a:p>
            <a:pPr marL="0" indent="0" algn="ctr">
              <a:buNone/>
            </a:pPr>
            <a:r>
              <a:rPr lang="fr-FR" dirty="0" err="1"/>
              <a:t>Austrian</a:t>
            </a:r>
            <a:r>
              <a:rPr lang="fr-FR" dirty="0"/>
              <a:t> </a:t>
            </a:r>
            <a:r>
              <a:rPr lang="fr-FR" dirty="0" err="1"/>
              <a:t>Energy</a:t>
            </a:r>
            <a:r>
              <a:rPr lang="fr-FR" dirty="0"/>
              <a:t> Agency</a:t>
            </a:r>
          </a:p>
          <a:p>
            <a:pPr marL="0" indent="0" algn="ctr">
              <a:buNone/>
            </a:pPr>
            <a:r>
              <a:rPr lang="fr-FR" dirty="0"/>
              <a:t> AUSTRIA </a:t>
            </a:r>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29</a:t>
            </a:fld>
            <a:endParaRPr lang="fr-CH"/>
          </a:p>
        </p:txBody>
      </p:sp>
      <p:pic>
        <p:nvPicPr>
          <p:cNvPr id="3074" name="Picture 2" descr="Austrian Energy Agency | Mede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5" y="4000182"/>
            <a:ext cx="2571750" cy="1762126"/>
          </a:xfrm>
          <a:prstGeom prst="rect">
            <a:avLst/>
          </a:prstGeom>
          <a:noFill/>
          <a:extLst>
            <a:ext uri="{909E8E84-426E-40DD-AFC4-6F175D3DCCD1}">
              <a14:hiddenFill xmlns:a14="http://schemas.microsoft.com/office/drawing/2010/main">
                <a:solidFill>
                  <a:srgbClr val="FFFFFF"/>
                </a:solidFill>
              </a14:hiddenFill>
            </a:ext>
          </a:extLst>
        </p:spPr>
      </p:pic>
      <p:sp>
        <p:nvSpPr>
          <p:cNvPr id="9" name="Titre 1"/>
          <p:cNvSpPr txBox="1">
            <a:spLocks/>
          </p:cNvSpPr>
          <p:nvPr/>
        </p:nvSpPr>
        <p:spPr>
          <a:xfrm>
            <a:off x="350520" y="24116"/>
            <a:ext cx="11216640" cy="11461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6600"/>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en-US" dirty="0">
                <a:latin typeface="Arial Rounded MT Bold" panose="020F0704030504030204" pitchFamily="34" charset="0"/>
              </a:rPr>
              <a:t>Energy Efficiency Information available on the Platform</a:t>
            </a:r>
            <a:endParaRPr lang="fr-FR" dirty="0">
              <a:latin typeface="Arial Rounded MT Bold" panose="020F0704030504030204" pitchFamily="34" charset="0"/>
            </a:endParaRPr>
          </a:p>
        </p:txBody>
      </p:sp>
    </p:spTree>
    <p:extLst>
      <p:ext uri="{BB962C8B-B14F-4D97-AF65-F5344CB8AC3E}">
        <p14:creationId xmlns:p14="http://schemas.microsoft.com/office/powerpoint/2010/main" val="2419279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0080" y="1035121"/>
            <a:ext cx="10802620" cy="486275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Program</a:t>
            </a:r>
          </a:p>
        </p:txBody>
      </p:sp>
      <p:sp>
        <p:nvSpPr>
          <p:cNvPr id="3" name="Espace réservé du numéro de diapositive 2"/>
          <p:cNvSpPr>
            <a:spLocks noGrp="1"/>
          </p:cNvSpPr>
          <p:nvPr>
            <p:ph type="sldNum" sz="quarter" idx="12"/>
          </p:nvPr>
        </p:nvSpPr>
        <p:spPr/>
        <p:txBody>
          <a:bodyPr/>
          <a:lstStyle/>
          <a:p>
            <a:fld id="{EA29A727-5B0F-406F-A76C-7B93759A547D}" type="slidenum">
              <a:rPr lang="fr-CH" smtClean="0"/>
              <a:t>3</a:t>
            </a:fld>
            <a:endParaRPr lang="fr-CH"/>
          </a:p>
        </p:txBody>
      </p:sp>
      <p:sp>
        <p:nvSpPr>
          <p:cNvPr id="5" name="ZoneTexte 4"/>
          <p:cNvSpPr txBox="1"/>
          <p:nvPr/>
        </p:nvSpPr>
        <p:spPr>
          <a:xfrm>
            <a:off x="838200" y="1035121"/>
            <a:ext cx="10515600" cy="521681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fr-FR" b="1" dirty="0" err="1"/>
              <a:t>Welcome</a:t>
            </a:r>
            <a:r>
              <a:rPr lang="fr-FR" b="1" dirty="0"/>
              <a:t>: </a:t>
            </a:r>
            <a:r>
              <a:rPr lang="fr-FR" dirty="0"/>
              <a:t>Michel </a:t>
            </a:r>
            <a:r>
              <a:rPr lang="fr-FR" dirty="0" err="1"/>
              <a:t>Beyet</a:t>
            </a:r>
            <a:r>
              <a:rPr lang="fr-FR" dirty="0"/>
              <a:t>, CCI Auvergne Rhône Alpes</a:t>
            </a:r>
          </a:p>
          <a:p>
            <a:pPr marL="285750" indent="-285750">
              <a:lnSpc>
                <a:spcPct val="150000"/>
              </a:lnSpc>
              <a:buFont typeface="Wingdings" panose="05000000000000000000" pitchFamily="2" charset="2"/>
              <a:buChar char="§"/>
            </a:pPr>
            <a:r>
              <a:rPr lang="fr-FR" b="1" dirty="0"/>
              <a:t>IMPAWATT Project </a:t>
            </a:r>
            <a:r>
              <a:rPr lang="fr-FR" b="1" dirty="0" err="1"/>
              <a:t>presentation</a:t>
            </a:r>
            <a:r>
              <a:rPr lang="fr-FR" b="1" dirty="0"/>
              <a:t>: </a:t>
            </a:r>
            <a:r>
              <a:rPr lang="fr-FR" dirty="0"/>
              <a:t>Yannick Riesen, PLANAIR</a:t>
            </a:r>
          </a:p>
          <a:p>
            <a:pPr marL="285750" indent="-285750">
              <a:lnSpc>
                <a:spcPct val="150000"/>
              </a:lnSpc>
              <a:buFont typeface="Wingdings" panose="05000000000000000000" pitchFamily="2" charset="2"/>
              <a:buChar char="§"/>
            </a:pPr>
            <a:r>
              <a:rPr lang="fr-FR" b="1" dirty="0"/>
              <a:t>IMPAWATT Platform </a:t>
            </a:r>
            <a:r>
              <a:rPr lang="fr-FR" b="1" dirty="0" err="1"/>
              <a:t>presentation</a:t>
            </a:r>
            <a:r>
              <a:rPr lang="fr-FR" b="1" dirty="0"/>
              <a:t>, main </a:t>
            </a:r>
            <a:r>
              <a:rPr lang="fr-FR" b="1" dirty="0" err="1"/>
              <a:t>features</a:t>
            </a:r>
            <a:r>
              <a:rPr lang="fr-FR" b="1" dirty="0"/>
              <a:t>: </a:t>
            </a:r>
            <a:r>
              <a:rPr lang="fr-FR" dirty="0"/>
              <a:t>Claudia Julius, SENERCON</a:t>
            </a:r>
          </a:p>
          <a:p>
            <a:pPr marL="285750" indent="-285750">
              <a:lnSpc>
                <a:spcPct val="150000"/>
              </a:lnSpc>
              <a:buFont typeface="Wingdings" panose="05000000000000000000" pitchFamily="2" charset="2"/>
              <a:buChar char="§"/>
            </a:pPr>
            <a:r>
              <a:rPr lang="fr-FR" b="1" dirty="0"/>
              <a:t>IMPAWATT </a:t>
            </a:r>
            <a:r>
              <a:rPr lang="fr-FR" b="1" dirty="0" err="1"/>
              <a:t>Energy</a:t>
            </a:r>
            <a:r>
              <a:rPr lang="fr-FR" b="1" dirty="0"/>
              <a:t> </a:t>
            </a:r>
            <a:r>
              <a:rPr lang="fr-FR" b="1" dirty="0" err="1"/>
              <a:t>efficiency</a:t>
            </a:r>
            <a:r>
              <a:rPr lang="fr-FR" b="1" dirty="0"/>
              <a:t> information </a:t>
            </a:r>
            <a:r>
              <a:rPr lang="en-GB" b="1" dirty="0"/>
              <a:t>available</a:t>
            </a:r>
            <a:r>
              <a:rPr lang="fr-FR" b="1" dirty="0"/>
              <a:t> on the </a:t>
            </a:r>
            <a:r>
              <a:rPr lang="fr-FR" b="1" dirty="0" err="1"/>
              <a:t>platform</a:t>
            </a:r>
            <a:r>
              <a:rPr lang="fr-FR" b="1" dirty="0"/>
              <a:t>: </a:t>
            </a:r>
            <a:r>
              <a:rPr lang="fr-FR" dirty="0">
                <a:solidFill>
                  <a:schemeClr val="tx1">
                    <a:lumMod val="85000"/>
                    <a:lumOff val="15000"/>
                  </a:schemeClr>
                </a:solidFill>
              </a:rPr>
              <a:t>Konstantin </a:t>
            </a:r>
            <a:r>
              <a:rPr lang="fr-FR" dirty="0" err="1">
                <a:solidFill>
                  <a:schemeClr val="tx1">
                    <a:lumMod val="85000"/>
                    <a:lumOff val="15000"/>
                  </a:schemeClr>
                </a:solidFill>
              </a:rPr>
              <a:t>Kulturer</a:t>
            </a:r>
            <a:r>
              <a:rPr lang="fr-FR" dirty="0">
                <a:solidFill>
                  <a:schemeClr val="tx1">
                    <a:lumMod val="85000"/>
                    <a:lumOff val="15000"/>
                  </a:schemeClr>
                </a:solidFill>
              </a:rPr>
              <a:t>, AUSTRIAN ENERGY AGENCY</a:t>
            </a:r>
          </a:p>
          <a:p>
            <a:pPr marL="285750" indent="-285750">
              <a:lnSpc>
                <a:spcPct val="150000"/>
              </a:lnSpc>
              <a:buFont typeface="Wingdings" panose="05000000000000000000" pitchFamily="2" charset="2"/>
              <a:buChar char="§"/>
            </a:pPr>
            <a:r>
              <a:rPr lang="fr-FR" b="1" dirty="0"/>
              <a:t>IMPAWATT </a:t>
            </a:r>
            <a:r>
              <a:rPr lang="fr-FR" b="1" dirty="0" err="1"/>
              <a:t>Energy</a:t>
            </a:r>
            <a:r>
              <a:rPr lang="fr-FR" b="1" dirty="0"/>
              <a:t> culture and </a:t>
            </a:r>
            <a:r>
              <a:rPr lang="fr-FR" b="1" dirty="0" err="1"/>
              <a:t>sustanaible</a:t>
            </a:r>
            <a:r>
              <a:rPr lang="fr-FR" b="1" dirty="0"/>
              <a:t> </a:t>
            </a:r>
            <a:r>
              <a:rPr lang="fr-FR" b="1" dirty="0" err="1"/>
              <a:t>supply</a:t>
            </a:r>
            <a:r>
              <a:rPr lang="fr-FR" b="1" dirty="0"/>
              <a:t> </a:t>
            </a:r>
            <a:r>
              <a:rPr lang="fr-FR" b="1" dirty="0" err="1"/>
              <a:t>chain</a:t>
            </a:r>
            <a:r>
              <a:rPr lang="fr-FR" b="1" dirty="0"/>
              <a:t>:</a:t>
            </a:r>
            <a:r>
              <a:rPr lang="fr-FR" b="1" dirty="0">
                <a:solidFill>
                  <a:schemeClr val="tx1">
                    <a:lumMod val="85000"/>
                    <a:lumOff val="15000"/>
                  </a:schemeClr>
                </a:solidFill>
              </a:rPr>
              <a:t> </a:t>
            </a:r>
            <a:r>
              <a:rPr lang="fr-FR" dirty="0">
                <a:solidFill>
                  <a:schemeClr val="tx1">
                    <a:lumMod val="85000"/>
                    <a:lumOff val="15000"/>
                  </a:schemeClr>
                </a:solidFill>
              </a:rPr>
              <a:t>Sirje Vares &amp; Zarrin Fatima, VTT</a:t>
            </a:r>
          </a:p>
          <a:p>
            <a:pPr marL="285750" indent="-285750">
              <a:lnSpc>
                <a:spcPct val="150000"/>
              </a:lnSpc>
              <a:buFont typeface="Wingdings" panose="05000000000000000000" pitchFamily="2" charset="2"/>
              <a:buChar char="§"/>
            </a:pPr>
            <a:r>
              <a:rPr lang="fr-FR" b="1" dirty="0"/>
              <a:t>IMPAWATT </a:t>
            </a:r>
            <a:r>
              <a:rPr lang="fr-FR" b="1" dirty="0" err="1"/>
              <a:t>Overview</a:t>
            </a:r>
            <a:r>
              <a:rPr lang="fr-FR" b="1" dirty="0"/>
              <a:t> of the </a:t>
            </a:r>
            <a:r>
              <a:rPr lang="fr-FR" b="1" dirty="0" err="1"/>
              <a:t>project</a:t>
            </a:r>
            <a:r>
              <a:rPr lang="fr-FR" b="1" dirty="0"/>
              <a:t> </a:t>
            </a:r>
            <a:r>
              <a:rPr lang="fr-FR" b="1" dirty="0" err="1"/>
              <a:t>activities</a:t>
            </a:r>
            <a:r>
              <a:rPr lang="fr-FR" b="1" dirty="0"/>
              <a:t> made </a:t>
            </a:r>
            <a:r>
              <a:rPr lang="fr-FR" b="1" dirty="0" err="1"/>
              <a:t>with</a:t>
            </a:r>
            <a:r>
              <a:rPr lang="fr-FR" b="1" dirty="0"/>
              <a:t> the </a:t>
            </a:r>
            <a:r>
              <a:rPr lang="fr-FR" b="1" dirty="0" err="1"/>
              <a:t>companies</a:t>
            </a:r>
            <a:r>
              <a:rPr lang="fr-FR" b="1" dirty="0"/>
              <a:t> to </a:t>
            </a:r>
            <a:r>
              <a:rPr lang="fr-FR" b="1" dirty="0" err="1"/>
              <a:t>overcome</a:t>
            </a:r>
            <a:r>
              <a:rPr lang="fr-FR" b="1" dirty="0"/>
              <a:t> </a:t>
            </a:r>
            <a:r>
              <a:rPr lang="fr-FR" b="1" dirty="0" err="1"/>
              <a:t>barriers</a:t>
            </a:r>
            <a:r>
              <a:rPr lang="fr-FR" b="1" dirty="0"/>
              <a:t>: </a:t>
            </a:r>
            <a:r>
              <a:rPr lang="fr-FR" dirty="0">
                <a:solidFill>
                  <a:schemeClr val="tx1">
                    <a:lumMod val="85000"/>
                    <a:lumOff val="15000"/>
                  </a:schemeClr>
                </a:solidFill>
              </a:rPr>
              <a:t>Luca </a:t>
            </a:r>
            <a:r>
              <a:rPr lang="fr-FR" dirty="0" err="1">
                <a:solidFill>
                  <a:schemeClr val="tx1">
                    <a:lumMod val="85000"/>
                    <a:lumOff val="15000"/>
                  </a:schemeClr>
                </a:solidFill>
              </a:rPr>
              <a:t>Galeasso</a:t>
            </a:r>
            <a:r>
              <a:rPr lang="fr-FR" dirty="0">
                <a:solidFill>
                  <a:schemeClr val="tx1">
                    <a:lumMod val="85000"/>
                    <a:lumOff val="15000"/>
                  </a:schemeClr>
                </a:solidFill>
              </a:rPr>
              <a:t>, ENVIPARK</a:t>
            </a:r>
          </a:p>
          <a:p>
            <a:pPr marL="285750" indent="-285750">
              <a:lnSpc>
                <a:spcPct val="150000"/>
              </a:lnSpc>
              <a:buFont typeface="Wingdings" panose="05000000000000000000" pitchFamily="2" charset="2"/>
              <a:buChar char="§"/>
            </a:pPr>
            <a:r>
              <a:rPr lang="fr-FR" b="1" dirty="0" err="1"/>
              <a:t>Presentation</a:t>
            </a:r>
            <a:r>
              <a:rPr lang="fr-FR" b="1" dirty="0"/>
              <a:t> of </a:t>
            </a:r>
            <a:r>
              <a:rPr lang="fr-FR" b="1" dirty="0" err="1"/>
              <a:t>another</a:t>
            </a:r>
            <a:r>
              <a:rPr lang="fr-FR" b="1" dirty="0"/>
              <a:t> H2020 </a:t>
            </a:r>
            <a:r>
              <a:rPr lang="fr-FR" b="1" dirty="0" err="1"/>
              <a:t>efficiency</a:t>
            </a:r>
            <a:r>
              <a:rPr lang="fr-FR" b="1" dirty="0"/>
              <a:t> </a:t>
            </a:r>
            <a:r>
              <a:rPr lang="fr-FR" b="1" dirty="0" err="1"/>
              <a:t>project</a:t>
            </a:r>
            <a:r>
              <a:rPr lang="fr-FR" b="1" dirty="0"/>
              <a:t> : </a:t>
            </a:r>
            <a:r>
              <a:rPr lang="fr-FR" b="1" dirty="0">
                <a:solidFill>
                  <a:srgbClr val="FF0000"/>
                </a:solidFill>
              </a:rPr>
              <a:t>ESI Europe</a:t>
            </a:r>
            <a:r>
              <a:rPr lang="fr-FR" dirty="0">
                <a:solidFill>
                  <a:schemeClr val="tx1">
                    <a:lumMod val="85000"/>
                    <a:lumOff val="15000"/>
                  </a:schemeClr>
                </a:solidFill>
              </a:rPr>
              <a:t>, Livia </a:t>
            </a:r>
            <a:r>
              <a:rPr lang="fr-FR" dirty="0" err="1">
                <a:solidFill>
                  <a:schemeClr val="tx1">
                    <a:lumMod val="85000"/>
                    <a:lumOff val="15000"/>
                  </a:schemeClr>
                </a:solidFill>
              </a:rPr>
              <a:t>Miethke</a:t>
            </a:r>
            <a:r>
              <a:rPr lang="fr-FR" dirty="0">
                <a:solidFill>
                  <a:schemeClr val="tx1">
                    <a:lumMod val="85000"/>
                    <a:lumOff val="15000"/>
                  </a:schemeClr>
                </a:solidFill>
              </a:rPr>
              <a:t> Morais, BASE</a:t>
            </a:r>
          </a:p>
          <a:p>
            <a:pPr marL="285750" indent="-285750">
              <a:lnSpc>
                <a:spcPct val="150000"/>
              </a:lnSpc>
              <a:buFont typeface="Wingdings" panose="05000000000000000000" pitchFamily="2" charset="2"/>
              <a:buChar char="§"/>
            </a:pPr>
            <a:r>
              <a:rPr lang="fr-FR" b="1" dirty="0"/>
              <a:t>Discussion/exchange and conclusion: </a:t>
            </a:r>
            <a:r>
              <a:rPr lang="fr-FR" dirty="0">
                <a:solidFill>
                  <a:schemeClr val="tx1">
                    <a:lumMod val="85000"/>
                    <a:lumOff val="15000"/>
                  </a:schemeClr>
                </a:solidFill>
              </a:rPr>
              <a:t>Yannick </a:t>
            </a:r>
            <a:r>
              <a:rPr lang="fr-FR" dirty="0" err="1">
                <a:solidFill>
                  <a:schemeClr val="tx1">
                    <a:lumMod val="85000"/>
                    <a:lumOff val="15000"/>
                  </a:schemeClr>
                </a:solidFill>
              </a:rPr>
              <a:t>Riesen</a:t>
            </a:r>
            <a:r>
              <a:rPr lang="fr-FR" dirty="0">
                <a:solidFill>
                  <a:schemeClr val="tx1">
                    <a:lumMod val="85000"/>
                    <a:lumOff val="15000"/>
                  </a:schemeClr>
                </a:solidFill>
              </a:rPr>
              <a:t>, PLANAIR</a:t>
            </a:r>
          </a:p>
          <a:p>
            <a:pPr marL="285750" indent="-285750">
              <a:lnSpc>
                <a:spcPct val="150000"/>
              </a:lnSpc>
              <a:buFont typeface="Wingdings" panose="05000000000000000000" pitchFamily="2" charset="2"/>
              <a:buChar char="§"/>
            </a:pPr>
            <a:r>
              <a:rPr lang="fr-FR" b="1" dirty="0"/>
              <a:t>Conclusion</a:t>
            </a:r>
            <a:r>
              <a:rPr lang="fr-FR" dirty="0"/>
              <a:t>: </a:t>
            </a:r>
            <a:r>
              <a:rPr lang="fr-FR" dirty="0">
                <a:solidFill>
                  <a:schemeClr val="tx1">
                    <a:lumMod val="85000"/>
                    <a:lumOff val="15000"/>
                  </a:schemeClr>
                </a:solidFill>
              </a:rPr>
              <a:t>Daniel </a:t>
            </a:r>
            <a:r>
              <a:rPr lang="fr-FR" dirty="0" err="1">
                <a:solidFill>
                  <a:schemeClr val="tx1">
                    <a:lumMod val="85000"/>
                    <a:lumOff val="15000"/>
                  </a:schemeClr>
                </a:solidFill>
              </a:rPr>
              <a:t>Schaller</a:t>
            </a:r>
            <a:r>
              <a:rPr lang="fr-FR" dirty="0">
                <a:solidFill>
                  <a:schemeClr val="tx1">
                    <a:lumMod val="85000"/>
                    <a:lumOff val="15000"/>
                  </a:schemeClr>
                </a:solidFill>
              </a:rPr>
              <a:t>/Yannick </a:t>
            </a:r>
            <a:r>
              <a:rPr lang="fr-FR" dirty="0" err="1">
                <a:solidFill>
                  <a:schemeClr val="tx1">
                    <a:lumMod val="85000"/>
                    <a:lumOff val="15000"/>
                  </a:schemeClr>
                </a:solidFill>
              </a:rPr>
              <a:t>Riesen</a:t>
            </a:r>
            <a:r>
              <a:rPr lang="fr-FR" dirty="0">
                <a:solidFill>
                  <a:schemeClr val="tx1">
                    <a:lumMod val="85000"/>
                    <a:lumOff val="15000"/>
                  </a:schemeClr>
                </a:solidFill>
              </a:rPr>
              <a:t>, PLA/EASME</a:t>
            </a:r>
          </a:p>
          <a:p>
            <a:pPr marL="285750" indent="-285750">
              <a:buFont typeface="Wingdings" panose="05000000000000000000" pitchFamily="2" charset="2"/>
              <a:buChar char="§"/>
            </a:pPr>
            <a:endParaRPr lang="fr-FR" dirty="0"/>
          </a:p>
          <a:p>
            <a:endParaRPr lang="fr-FR" dirty="0"/>
          </a:p>
        </p:txBody>
      </p:sp>
    </p:spTree>
    <p:extLst>
      <p:ext uri="{BB962C8B-B14F-4D97-AF65-F5344CB8AC3E}">
        <p14:creationId xmlns:p14="http://schemas.microsoft.com/office/powerpoint/2010/main" val="2744562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97631" y="1110706"/>
            <a:ext cx="515076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el 1"/>
          <p:cNvSpPr>
            <a:spLocks noGrp="1"/>
          </p:cNvSpPr>
          <p:nvPr>
            <p:ph type="title"/>
          </p:nvPr>
        </p:nvSpPr>
        <p:spPr>
          <a:xfrm>
            <a:off x="838200" y="9526"/>
            <a:ext cx="11231880" cy="1146176"/>
          </a:xfrm>
        </p:spPr>
        <p:txBody>
          <a:bodyPr/>
          <a:lstStyle/>
          <a:p>
            <a:r>
              <a:rPr lang="de-AT" dirty="0" err="1">
                <a:latin typeface="Arial Rounded MT Bold" panose="020F0704030504030204" pitchFamily="34" charset="0"/>
              </a:rPr>
              <a:t>Energy</a:t>
            </a:r>
            <a:r>
              <a:rPr lang="de-AT" dirty="0">
                <a:latin typeface="Arial Rounded MT Bold" panose="020F0704030504030204" pitchFamily="34" charset="0"/>
              </a:rPr>
              <a:t> </a:t>
            </a:r>
            <a:r>
              <a:rPr lang="de-AT" dirty="0" err="1">
                <a:latin typeface="Arial Rounded MT Bold" panose="020F0704030504030204" pitchFamily="34" charset="0"/>
              </a:rPr>
              <a:t>efficiency</a:t>
            </a:r>
            <a:r>
              <a:rPr lang="de-AT" dirty="0">
                <a:latin typeface="Arial Rounded MT Bold" panose="020F0704030504030204" pitchFamily="34" charset="0"/>
              </a:rPr>
              <a:t> Information &amp; </a:t>
            </a:r>
            <a:r>
              <a:rPr lang="de-AT" dirty="0" err="1">
                <a:latin typeface="Arial Rounded MT Bold" panose="020F0704030504030204" pitchFamily="34" charset="0"/>
              </a:rPr>
              <a:t>Energy</a:t>
            </a:r>
            <a:r>
              <a:rPr lang="de-AT" dirty="0">
                <a:latin typeface="Arial Rounded MT Bold" panose="020F0704030504030204" pitchFamily="34" charset="0"/>
              </a:rPr>
              <a:t> </a:t>
            </a:r>
            <a:r>
              <a:rPr lang="de-AT" dirty="0" err="1">
                <a:latin typeface="Arial Rounded MT Bold" panose="020F0704030504030204" pitchFamily="34" charset="0"/>
              </a:rPr>
              <a:t>management</a:t>
            </a:r>
            <a:endParaRPr lang="de-AT" dirty="0">
              <a:latin typeface="Arial Rounded MT Bold" panose="020F0704030504030204" pitchFamily="34" charset="0"/>
            </a:endParaRPr>
          </a:p>
        </p:txBody>
      </p:sp>
      <p:graphicFrame>
        <p:nvGraphicFramePr>
          <p:cNvPr id="5" name="Inhaltsplatzhalter 4"/>
          <p:cNvGraphicFramePr>
            <a:graphicFrameLocks noGrp="1"/>
          </p:cNvGraphicFramePr>
          <p:nvPr>
            <p:ph idx="1"/>
          </p:nvPr>
        </p:nvGraphicFramePr>
        <p:xfrm>
          <a:off x="990599" y="1654144"/>
          <a:ext cx="10515600" cy="4395470"/>
        </p:xfrm>
        <a:graphic>
          <a:graphicData uri="http://schemas.openxmlformats.org/drawingml/2006/table">
            <a:tbl>
              <a:tblPr firstRow="1" bandRow="1">
                <a:tableStyleId>{3B4B98B0-60AC-42C2-AFA5-B58CD77FA1E5}</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70840">
                <a:tc>
                  <a:txBody>
                    <a:bodyPr/>
                    <a:lstStyle/>
                    <a:p>
                      <a:pPr lvl="0">
                        <a:lnSpc>
                          <a:spcPct val="200000"/>
                        </a:lnSpc>
                      </a:pPr>
                      <a:r>
                        <a:rPr lang="de-AT" sz="1800" b="1" kern="1200" dirty="0" err="1">
                          <a:solidFill>
                            <a:schemeClr val="bg1">
                              <a:lumMod val="50000"/>
                            </a:schemeClr>
                          </a:solidFill>
                          <a:effectLst/>
                          <a:latin typeface="+mn-lt"/>
                          <a:ea typeface="+mn-ea"/>
                          <a:cs typeface="+mn-cs"/>
                        </a:rPr>
                        <a:t>Energymanagement</a:t>
                      </a:r>
                      <a:endParaRPr lang="de-AT" sz="1800" b="1" kern="1200" dirty="0">
                        <a:solidFill>
                          <a:schemeClr val="bg1">
                            <a:lumMod val="50000"/>
                          </a:schemeClr>
                        </a:solidFill>
                        <a:effectLst/>
                        <a:latin typeface="+mn-lt"/>
                        <a:ea typeface="+mn-ea"/>
                        <a:cs typeface="+mn-cs"/>
                      </a:endParaRPr>
                    </a:p>
                    <a:p>
                      <a:pPr lvl="0">
                        <a:lnSpc>
                          <a:spcPct val="200000"/>
                        </a:lnSpc>
                      </a:pPr>
                      <a:r>
                        <a:rPr lang="de-AT" sz="1800" b="1" kern="1200" dirty="0" err="1">
                          <a:solidFill>
                            <a:schemeClr val="bg1">
                              <a:lumMod val="50000"/>
                            </a:schemeClr>
                          </a:solidFill>
                          <a:effectLst/>
                          <a:latin typeface="+mn-lt"/>
                          <a:ea typeface="+mn-ea"/>
                          <a:cs typeface="+mn-cs"/>
                        </a:rPr>
                        <a:t>Lighting</a:t>
                      </a:r>
                      <a:endParaRPr lang="de-AT" sz="1800" b="1" kern="1200" dirty="0">
                        <a:solidFill>
                          <a:schemeClr val="bg1">
                            <a:lumMod val="50000"/>
                          </a:schemeClr>
                        </a:solidFill>
                        <a:effectLst/>
                        <a:latin typeface="+mn-lt"/>
                        <a:ea typeface="+mn-ea"/>
                        <a:cs typeface="+mn-cs"/>
                      </a:endParaRPr>
                    </a:p>
                    <a:p>
                      <a:pPr lvl="0">
                        <a:lnSpc>
                          <a:spcPct val="200000"/>
                        </a:lnSpc>
                      </a:pPr>
                      <a:r>
                        <a:rPr lang="de-AT" sz="1800" b="1" kern="1200" dirty="0">
                          <a:solidFill>
                            <a:schemeClr val="bg1">
                              <a:lumMod val="50000"/>
                            </a:schemeClr>
                          </a:solidFill>
                          <a:effectLst/>
                          <a:latin typeface="+mn-lt"/>
                          <a:ea typeface="+mn-ea"/>
                          <a:cs typeface="+mn-cs"/>
                        </a:rPr>
                        <a:t>Office</a:t>
                      </a:r>
                    </a:p>
                    <a:p>
                      <a:pPr lvl="0">
                        <a:lnSpc>
                          <a:spcPct val="200000"/>
                        </a:lnSpc>
                      </a:pPr>
                      <a:r>
                        <a:rPr lang="de-AT" sz="1800" b="1" kern="1200" dirty="0" err="1">
                          <a:solidFill>
                            <a:schemeClr val="bg1">
                              <a:lumMod val="50000"/>
                            </a:schemeClr>
                          </a:solidFill>
                          <a:effectLst/>
                          <a:latin typeface="+mn-lt"/>
                          <a:ea typeface="+mn-ea"/>
                          <a:cs typeface="+mn-cs"/>
                        </a:rPr>
                        <a:t>Hydraulic</a:t>
                      </a:r>
                      <a:r>
                        <a:rPr lang="de-AT" sz="1800" b="1" kern="1200" dirty="0">
                          <a:solidFill>
                            <a:schemeClr val="bg1">
                              <a:lumMod val="50000"/>
                            </a:schemeClr>
                          </a:solidFill>
                          <a:effectLst/>
                          <a:latin typeface="+mn-lt"/>
                          <a:ea typeface="+mn-ea"/>
                          <a:cs typeface="+mn-cs"/>
                        </a:rPr>
                        <a:t> </a:t>
                      </a:r>
                      <a:r>
                        <a:rPr lang="de-AT" sz="1800" b="1" kern="1200" dirty="0" err="1">
                          <a:solidFill>
                            <a:schemeClr val="bg1">
                              <a:lumMod val="50000"/>
                            </a:schemeClr>
                          </a:solidFill>
                          <a:effectLst/>
                          <a:latin typeface="+mn-lt"/>
                          <a:ea typeface="+mn-ea"/>
                          <a:cs typeface="+mn-cs"/>
                        </a:rPr>
                        <a:t>and</a:t>
                      </a:r>
                      <a:r>
                        <a:rPr lang="de-AT" sz="1800" b="1" kern="1200" dirty="0">
                          <a:solidFill>
                            <a:schemeClr val="bg1">
                              <a:lumMod val="50000"/>
                            </a:schemeClr>
                          </a:solidFill>
                          <a:effectLst/>
                          <a:latin typeface="+mn-lt"/>
                          <a:ea typeface="+mn-ea"/>
                          <a:cs typeface="+mn-cs"/>
                        </a:rPr>
                        <a:t> Isolation </a:t>
                      </a:r>
                      <a:r>
                        <a:rPr lang="de-AT" sz="1800" b="1" kern="1200" dirty="0" err="1">
                          <a:solidFill>
                            <a:schemeClr val="bg1">
                              <a:lumMod val="50000"/>
                            </a:schemeClr>
                          </a:solidFill>
                          <a:effectLst/>
                          <a:latin typeface="+mn-lt"/>
                          <a:ea typeface="+mn-ea"/>
                          <a:cs typeface="+mn-cs"/>
                        </a:rPr>
                        <a:t>of</a:t>
                      </a:r>
                      <a:r>
                        <a:rPr lang="de-AT" sz="1800" b="1" kern="1200" baseline="0" dirty="0">
                          <a:solidFill>
                            <a:schemeClr val="bg1">
                              <a:lumMod val="50000"/>
                            </a:schemeClr>
                          </a:solidFill>
                          <a:effectLst/>
                          <a:latin typeface="+mn-lt"/>
                          <a:ea typeface="+mn-ea"/>
                          <a:cs typeface="+mn-cs"/>
                        </a:rPr>
                        <a:t> Pipes</a:t>
                      </a:r>
                      <a:endParaRPr lang="de-AT" sz="1800" b="1" kern="1200" dirty="0">
                        <a:solidFill>
                          <a:schemeClr val="bg1">
                            <a:lumMod val="50000"/>
                          </a:schemeClr>
                        </a:solidFill>
                        <a:effectLst/>
                        <a:latin typeface="+mn-lt"/>
                        <a:ea typeface="+mn-ea"/>
                        <a:cs typeface="+mn-cs"/>
                      </a:endParaRPr>
                    </a:p>
                    <a:p>
                      <a:pPr lvl="0">
                        <a:lnSpc>
                          <a:spcPct val="200000"/>
                        </a:lnSpc>
                      </a:pPr>
                      <a:r>
                        <a:rPr lang="de-AT" sz="1800" b="1" kern="1200" dirty="0" err="1">
                          <a:solidFill>
                            <a:schemeClr val="bg1">
                              <a:lumMod val="50000"/>
                            </a:schemeClr>
                          </a:solidFill>
                          <a:effectLst/>
                          <a:latin typeface="+mn-lt"/>
                          <a:ea typeface="+mn-ea"/>
                          <a:cs typeface="+mn-cs"/>
                        </a:rPr>
                        <a:t>Heating</a:t>
                      </a:r>
                      <a:r>
                        <a:rPr lang="de-AT" sz="1800" b="1" kern="1200" baseline="0" dirty="0">
                          <a:solidFill>
                            <a:schemeClr val="bg1">
                              <a:lumMod val="50000"/>
                            </a:schemeClr>
                          </a:solidFill>
                          <a:effectLst/>
                          <a:latin typeface="+mn-lt"/>
                          <a:ea typeface="+mn-ea"/>
                          <a:cs typeface="+mn-cs"/>
                        </a:rPr>
                        <a:t> </a:t>
                      </a:r>
                      <a:r>
                        <a:rPr lang="de-AT" sz="1800" b="1" kern="1200" baseline="0" dirty="0" err="1">
                          <a:solidFill>
                            <a:schemeClr val="bg1">
                              <a:lumMod val="50000"/>
                            </a:schemeClr>
                          </a:solidFill>
                          <a:effectLst/>
                          <a:latin typeface="+mn-lt"/>
                          <a:ea typeface="+mn-ea"/>
                          <a:cs typeface="+mn-cs"/>
                        </a:rPr>
                        <a:t>of</a:t>
                      </a:r>
                      <a:r>
                        <a:rPr lang="de-AT" sz="1800" b="1" kern="1200" baseline="0" dirty="0">
                          <a:solidFill>
                            <a:schemeClr val="bg1">
                              <a:lumMod val="50000"/>
                            </a:schemeClr>
                          </a:solidFill>
                          <a:effectLst/>
                          <a:latin typeface="+mn-lt"/>
                          <a:ea typeface="+mn-ea"/>
                          <a:cs typeface="+mn-cs"/>
                        </a:rPr>
                        <a:t> </a:t>
                      </a:r>
                      <a:r>
                        <a:rPr lang="de-AT" sz="1800" b="1" kern="1200" baseline="0" dirty="0" err="1">
                          <a:solidFill>
                            <a:schemeClr val="bg1">
                              <a:lumMod val="50000"/>
                            </a:schemeClr>
                          </a:solidFill>
                          <a:effectLst/>
                          <a:latin typeface="+mn-lt"/>
                          <a:ea typeface="+mn-ea"/>
                          <a:cs typeface="+mn-cs"/>
                        </a:rPr>
                        <a:t>buildinds</a:t>
                      </a:r>
                      <a:r>
                        <a:rPr lang="de-AT" sz="1800" b="1" kern="1200" dirty="0">
                          <a:solidFill>
                            <a:schemeClr val="bg1">
                              <a:lumMod val="50000"/>
                            </a:schemeClr>
                          </a:solidFill>
                          <a:effectLst/>
                          <a:latin typeface="+mn-lt"/>
                          <a:ea typeface="+mn-ea"/>
                          <a:cs typeface="+mn-cs"/>
                        </a:rPr>
                        <a:t> </a:t>
                      </a:r>
                      <a:r>
                        <a:rPr lang="de-AT" sz="1800" b="1" kern="1200" dirty="0" err="1">
                          <a:solidFill>
                            <a:schemeClr val="bg1">
                              <a:lumMod val="50000"/>
                            </a:schemeClr>
                          </a:solidFill>
                          <a:effectLst/>
                          <a:latin typeface="+mn-lt"/>
                          <a:ea typeface="+mn-ea"/>
                          <a:cs typeface="+mn-cs"/>
                        </a:rPr>
                        <a:t>and</a:t>
                      </a:r>
                      <a:r>
                        <a:rPr lang="de-AT" sz="1800" b="1" kern="1200" dirty="0">
                          <a:solidFill>
                            <a:schemeClr val="bg1">
                              <a:lumMod val="50000"/>
                            </a:schemeClr>
                          </a:solidFill>
                          <a:effectLst/>
                          <a:latin typeface="+mn-lt"/>
                          <a:ea typeface="+mn-ea"/>
                          <a:cs typeface="+mn-cs"/>
                        </a:rPr>
                        <a:t> –</a:t>
                      </a:r>
                      <a:r>
                        <a:rPr lang="de-AT" sz="1800" b="1" kern="1200" dirty="0" err="1">
                          <a:solidFill>
                            <a:schemeClr val="bg1">
                              <a:lumMod val="50000"/>
                            </a:schemeClr>
                          </a:solidFill>
                          <a:effectLst/>
                          <a:latin typeface="+mn-lt"/>
                          <a:ea typeface="+mn-ea"/>
                          <a:cs typeface="+mn-cs"/>
                        </a:rPr>
                        <a:t>envelope</a:t>
                      </a:r>
                      <a:endParaRPr lang="de-AT" sz="1800" b="1" kern="1200" dirty="0">
                        <a:solidFill>
                          <a:schemeClr val="bg1">
                            <a:lumMod val="50000"/>
                          </a:schemeClr>
                        </a:solidFill>
                        <a:effectLst/>
                        <a:latin typeface="+mn-lt"/>
                        <a:ea typeface="+mn-ea"/>
                        <a:cs typeface="+mn-cs"/>
                      </a:endParaRPr>
                    </a:p>
                    <a:p>
                      <a:pPr lvl="0">
                        <a:lnSpc>
                          <a:spcPct val="200000"/>
                        </a:lnSpc>
                      </a:pPr>
                      <a:r>
                        <a:rPr lang="de-AT" sz="1800" b="1" kern="1200" dirty="0" err="1">
                          <a:solidFill>
                            <a:schemeClr val="bg1">
                              <a:lumMod val="50000"/>
                            </a:schemeClr>
                          </a:solidFill>
                          <a:effectLst/>
                          <a:latin typeface="+mn-lt"/>
                          <a:ea typeface="+mn-ea"/>
                          <a:cs typeface="+mn-cs"/>
                        </a:rPr>
                        <a:t>Cooling</a:t>
                      </a:r>
                      <a:endParaRPr lang="de-AT" sz="1800" b="1" kern="1200" dirty="0">
                        <a:solidFill>
                          <a:schemeClr val="bg1">
                            <a:lumMod val="50000"/>
                          </a:schemeClr>
                        </a:solidFill>
                        <a:effectLst/>
                        <a:latin typeface="+mn-lt"/>
                        <a:ea typeface="+mn-ea"/>
                        <a:cs typeface="+mn-cs"/>
                      </a:endParaRPr>
                    </a:p>
                    <a:p>
                      <a:pPr lvl="0">
                        <a:lnSpc>
                          <a:spcPct val="200000"/>
                        </a:lnSpc>
                      </a:pPr>
                      <a:r>
                        <a:rPr lang="de-AT" sz="1800" b="1" kern="1200" dirty="0">
                          <a:solidFill>
                            <a:schemeClr val="bg1">
                              <a:lumMod val="50000"/>
                            </a:schemeClr>
                          </a:solidFill>
                          <a:effectLst/>
                          <a:latin typeface="+mn-lt"/>
                          <a:ea typeface="+mn-ea"/>
                          <a:cs typeface="+mn-cs"/>
                        </a:rPr>
                        <a:t>Compressed</a:t>
                      </a:r>
                      <a:r>
                        <a:rPr lang="de-AT" sz="1800" b="1" kern="1200" baseline="0" dirty="0">
                          <a:solidFill>
                            <a:schemeClr val="bg1">
                              <a:lumMod val="50000"/>
                            </a:schemeClr>
                          </a:solidFill>
                          <a:effectLst/>
                          <a:latin typeface="+mn-lt"/>
                          <a:ea typeface="+mn-ea"/>
                          <a:cs typeface="+mn-cs"/>
                        </a:rPr>
                        <a:t> Air</a:t>
                      </a:r>
                      <a:endParaRPr lang="de-AT" sz="1800" b="1" kern="1200" dirty="0">
                        <a:solidFill>
                          <a:schemeClr val="bg1">
                            <a:lumMod val="50000"/>
                          </a:schemeClr>
                        </a:solidFill>
                        <a:effectLst/>
                        <a:latin typeface="+mn-lt"/>
                        <a:ea typeface="+mn-ea"/>
                        <a:cs typeface="+mn-cs"/>
                      </a:endParaRPr>
                    </a:p>
                    <a:p>
                      <a:pPr>
                        <a:lnSpc>
                          <a:spcPct val="200000"/>
                        </a:lnSpc>
                      </a:pPr>
                      <a:endParaRPr lang="de-AT" dirty="0">
                        <a:solidFill>
                          <a:schemeClr val="bg1">
                            <a:lumMod val="50000"/>
                          </a:schemeClr>
                        </a:solidFill>
                      </a:endParaRPr>
                    </a:p>
                  </a:txBody>
                  <a:tcPr/>
                </a:tc>
                <a:tc>
                  <a:txBody>
                    <a:bodyPr/>
                    <a:lstStyle/>
                    <a:p>
                      <a:pPr lvl="0">
                        <a:lnSpc>
                          <a:spcPct val="200000"/>
                        </a:lnSpc>
                      </a:pPr>
                      <a:r>
                        <a:rPr lang="de-AT" sz="1800" b="1" kern="1200" dirty="0">
                          <a:solidFill>
                            <a:schemeClr val="bg1">
                              <a:lumMod val="50000"/>
                            </a:schemeClr>
                          </a:solidFill>
                          <a:effectLst/>
                          <a:latin typeface="+mn-lt"/>
                          <a:ea typeface="+mn-ea"/>
                          <a:cs typeface="+mn-cs"/>
                        </a:rPr>
                        <a:t>Fans</a:t>
                      </a:r>
                    </a:p>
                    <a:p>
                      <a:pPr lvl="0">
                        <a:lnSpc>
                          <a:spcPct val="200000"/>
                        </a:lnSpc>
                      </a:pPr>
                      <a:r>
                        <a:rPr lang="de-AT" sz="1800" b="1" kern="1200" dirty="0">
                          <a:solidFill>
                            <a:schemeClr val="bg1">
                              <a:lumMod val="50000"/>
                            </a:schemeClr>
                          </a:solidFill>
                          <a:effectLst/>
                          <a:latin typeface="+mn-lt"/>
                          <a:ea typeface="+mn-ea"/>
                          <a:cs typeface="+mn-cs"/>
                        </a:rPr>
                        <a:t>Pumps</a:t>
                      </a:r>
                    </a:p>
                    <a:p>
                      <a:pPr lvl="0">
                        <a:lnSpc>
                          <a:spcPct val="200000"/>
                        </a:lnSpc>
                      </a:pPr>
                      <a:r>
                        <a:rPr lang="de-AT" sz="1800" b="1" kern="1200" dirty="0" err="1">
                          <a:solidFill>
                            <a:schemeClr val="bg1">
                              <a:lumMod val="50000"/>
                            </a:schemeClr>
                          </a:solidFill>
                          <a:effectLst/>
                          <a:latin typeface="+mn-lt"/>
                          <a:ea typeface="+mn-ea"/>
                          <a:cs typeface="+mn-cs"/>
                        </a:rPr>
                        <a:t>Steam</a:t>
                      </a:r>
                      <a:endParaRPr lang="de-AT" sz="1800" b="1" kern="1200" dirty="0">
                        <a:solidFill>
                          <a:schemeClr val="bg1">
                            <a:lumMod val="50000"/>
                          </a:schemeClr>
                        </a:solidFill>
                        <a:effectLst/>
                        <a:latin typeface="+mn-lt"/>
                        <a:ea typeface="+mn-ea"/>
                        <a:cs typeface="+mn-cs"/>
                      </a:endParaRPr>
                    </a:p>
                    <a:p>
                      <a:pPr lvl="0">
                        <a:lnSpc>
                          <a:spcPct val="200000"/>
                        </a:lnSpc>
                      </a:pPr>
                      <a:r>
                        <a:rPr lang="de-AT" sz="1800" b="1" kern="1200" dirty="0">
                          <a:solidFill>
                            <a:schemeClr val="bg1">
                              <a:lumMod val="50000"/>
                            </a:schemeClr>
                          </a:solidFill>
                          <a:effectLst/>
                          <a:latin typeface="+mn-lt"/>
                          <a:ea typeface="+mn-ea"/>
                          <a:cs typeface="+mn-cs"/>
                        </a:rPr>
                        <a:t>Industrial</a:t>
                      </a:r>
                      <a:r>
                        <a:rPr lang="de-AT" sz="1800" b="1" kern="1200" baseline="0" dirty="0">
                          <a:solidFill>
                            <a:schemeClr val="bg1">
                              <a:lumMod val="50000"/>
                            </a:schemeClr>
                          </a:solidFill>
                          <a:effectLst/>
                          <a:latin typeface="+mn-lt"/>
                          <a:ea typeface="+mn-ea"/>
                          <a:cs typeface="+mn-cs"/>
                        </a:rPr>
                        <a:t> </a:t>
                      </a:r>
                      <a:r>
                        <a:rPr lang="de-AT" sz="1800" b="1" kern="1200" baseline="0" dirty="0" err="1">
                          <a:solidFill>
                            <a:schemeClr val="bg1">
                              <a:lumMod val="50000"/>
                            </a:schemeClr>
                          </a:solidFill>
                          <a:effectLst/>
                          <a:latin typeface="+mn-lt"/>
                          <a:ea typeface="+mn-ea"/>
                          <a:cs typeface="+mn-cs"/>
                        </a:rPr>
                        <a:t>heating</a:t>
                      </a:r>
                      <a:endParaRPr lang="de-AT" sz="1800" b="1" kern="1200" dirty="0">
                        <a:solidFill>
                          <a:schemeClr val="bg1">
                            <a:lumMod val="50000"/>
                          </a:schemeClr>
                        </a:solidFill>
                        <a:effectLst/>
                        <a:latin typeface="+mn-lt"/>
                        <a:ea typeface="+mn-ea"/>
                        <a:cs typeface="+mn-cs"/>
                      </a:endParaRPr>
                    </a:p>
                    <a:p>
                      <a:pPr lvl="0">
                        <a:lnSpc>
                          <a:spcPct val="200000"/>
                        </a:lnSpc>
                      </a:pPr>
                      <a:r>
                        <a:rPr lang="de-AT" sz="1800" b="1" kern="1200" dirty="0" err="1">
                          <a:solidFill>
                            <a:schemeClr val="bg1">
                              <a:lumMod val="50000"/>
                            </a:schemeClr>
                          </a:solidFill>
                          <a:effectLst/>
                          <a:latin typeface="+mn-lt"/>
                          <a:ea typeface="+mn-ea"/>
                          <a:cs typeface="+mn-cs"/>
                        </a:rPr>
                        <a:t>Heatpumps</a:t>
                      </a:r>
                      <a:r>
                        <a:rPr lang="de-AT" sz="1800" b="1" kern="1200" baseline="0" dirty="0">
                          <a:solidFill>
                            <a:schemeClr val="bg1">
                              <a:lumMod val="50000"/>
                            </a:schemeClr>
                          </a:solidFill>
                          <a:effectLst/>
                          <a:latin typeface="+mn-lt"/>
                          <a:ea typeface="+mn-ea"/>
                          <a:cs typeface="+mn-cs"/>
                        </a:rPr>
                        <a:t> </a:t>
                      </a:r>
                      <a:r>
                        <a:rPr lang="de-AT" sz="1800" b="1" kern="1200" baseline="0" dirty="0" err="1">
                          <a:solidFill>
                            <a:schemeClr val="bg1">
                              <a:lumMod val="50000"/>
                            </a:schemeClr>
                          </a:solidFill>
                          <a:effectLst/>
                          <a:latin typeface="+mn-lt"/>
                          <a:ea typeface="+mn-ea"/>
                          <a:cs typeface="+mn-cs"/>
                        </a:rPr>
                        <a:t>and</a:t>
                      </a:r>
                      <a:r>
                        <a:rPr lang="de-AT" sz="1800" b="1" kern="1200" baseline="0" dirty="0">
                          <a:solidFill>
                            <a:schemeClr val="bg1">
                              <a:lumMod val="50000"/>
                            </a:schemeClr>
                          </a:solidFill>
                          <a:effectLst/>
                          <a:latin typeface="+mn-lt"/>
                          <a:ea typeface="+mn-ea"/>
                          <a:cs typeface="+mn-cs"/>
                        </a:rPr>
                        <a:t> </a:t>
                      </a:r>
                      <a:r>
                        <a:rPr lang="de-AT" sz="1800" b="1" kern="1200" baseline="0" dirty="0" err="1">
                          <a:solidFill>
                            <a:schemeClr val="bg1">
                              <a:lumMod val="50000"/>
                            </a:schemeClr>
                          </a:solidFill>
                          <a:effectLst/>
                          <a:latin typeface="+mn-lt"/>
                          <a:ea typeface="+mn-ea"/>
                          <a:cs typeface="+mn-cs"/>
                        </a:rPr>
                        <a:t>Heat</a:t>
                      </a:r>
                      <a:r>
                        <a:rPr lang="de-AT" sz="1800" b="1" kern="1200" baseline="0" dirty="0">
                          <a:solidFill>
                            <a:schemeClr val="bg1">
                              <a:lumMod val="50000"/>
                            </a:schemeClr>
                          </a:solidFill>
                          <a:effectLst/>
                          <a:latin typeface="+mn-lt"/>
                          <a:ea typeface="+mn-ea"/>
                          <a:cs typeface="+mn-cs"/>
                        </a:rPr>
                        <a:t> </a:t>
                      </a:r>
                      <a:r>
                        <a:rPr lang="de-AT" sz="1800" b="1" kern="1200" baseline="0" dirty="0" err="1">
                          <a:solidFill>
                            <a:schemeClr val="bg1">
                              <a:lumMod val="50000"/>
                            </a:schemeClr>
                          </a:solidFill>
                          <a:effectLst/>
                          <a:latin typeface="+mn-lt"/>
                          <a:ea typeface="+mn-ea"/>
                          <a:cs typeface="+mn-cs"/>
                        </a:rPr>
                        <a:t>Recovery</a:t>
                      </a:r>
                      <a:endParaRPr lang="de-AT" sz="1800" b="1" kern="1200" dirty="0">
                        <a:solidFill>
                          <a:schemeClr val="bg1">
                            <a:lumMod val="50000"/>
                          </a:schemeClr>
                        </a:solidFill>
                        <a:effectLst/>
                        <a:latin typeface="+mn-lt"/>
                        <a:ea typeface="+mn-ea"/>
                        <a:cs typeface="+mn-cs"/>
                      </a:endParaRPr>
                    </a:p>
                    <a:p>
                      <a:pPr lvl="0">
                        <a:lnSpc>
                          <a:spcPct val="200000"/>
                        </a:lnSpc>
                      </a:pPr>
                      <a:r>
                        <a:rPr lang="de-AT" sz="1800" b="1" kern="1200" dirty="0" err="1">
                          <a:solidFill>
                            <a:schemeClr val="bg1">
                              <a:lumMod val="50000"/>
                            </a:schemeClr>
                          </a:solidFill>
                          <a:effectLst/>
                          <a:latin typeface="+mn-lt"/>
                          <a:ea typeface="+mn-ea"/>
                          <a:cs typeface="+mn-cs"/>
                        </a:rPr>
                        <a:t>Renewable</a:t>
                      </a:r>
                      <a:r>
                        <a:rPr lang="de-AT" sz="1800" b="1" kern="1200" baseline="0" dirty="0">
                          <a:solidFill>
                            <a:schemeClr val="bg1">
                              <a:lumMod val="50000"/>
                            </a:schemeClr>
                          </a:solidFill>
                          <a:effectLst/>
                          <a:latin typeface="+mn-lt"/>
                          <a:ea typeface="+mn-ea"/>
                          <a:cs typeface="+mn-cs"/>
                        </a:rPr>
                        <a:t> </a:t>
                      </a:r>
                      <a:r>
                        <a:rPr lang="de-AT" sz="1800" b="1" kern="1200" baseline="0" dirty="0" err="1">
                          <a:solidFill>
                            <a:schemeClr val="bg1">
                              <a:lumMod val="50000"/>
                            </a:schemeClr>
                          </a:solidFill>
                          <a:effectLst/>
                          <a:latin typeface="+mn-lt"/>
                          <a:ea typeface="+mn-ea"/>
                          <a:cs typeface="+mn-cs"/>
                        </a:rPr>
                        <a:t>Energy</a:t>
                      </a:r>
                      <a:endParaRPr lang="de-AT" sz="1800" b="1" kern="1200" dirty="0">
                        <a:solidFill>
                          <a:schemeClr val="bg1">
                            <a:lumMod val="50000"/>
                          </a:schemeClr>
                        </a:solidFill>
                        <a:effectLst/>
                        <a:latin typeface="+mn-lt"/>
                        <a:ea typeface="+mn-ea"/>
                        <a:cs typeface="+mn-cs"/>
                      </a:endParaRPr>
                    </a:p>
                    <a:p>
                      <a:pPr lvl="0">
                        <a:lnSpc>
                          <a:spcPct val="200000"/>
                        </a:lnSpc>
                      </a:pPr>
                      <a:r>
                        <a:rPr lang="de-AT" sz="1800" b="1" kern="1200" dirty="0">
                          <a:solidFill>
                            <a:schemeClr val="bg1">
                              <a:lumMod val="50000"/>
                            </a:schemeClr>
                          </a:solidFill>
                          <a:effectLst/>
                          <a:latin typeface="+mn-lt"/>
                          <a:ea typeface="+mn-ea"/>
                          <a:cs typeface="+mn-cs"/>
                        </a:rPr>
                        <a:t>Mobility</a:t>
                      </a:r>
                    </a:p>
                    <a:p>
                      <a:pPr>
                        <a:lnSpc>
                          <a:spcPct val="200000"/>
                        </a:lnSpc>
                      </a:pPr>
                      <a:endParaRPr lang="de-AT" dirty="0">
                        <a:solidFill>
                          <a:schemeClr val="bg1">
                            <a:lumMod val="50000"/>
                          </a:schemeClr>
                        </a:solidFill>
                      </a:endParaRPr>
                    </a:p>
                  </a:txBody>
                  <a:tcPr/>
                </a:tc>
                <a:extLst>
                  <a:ext uri="{0D108BD9-81ED-4DB2-BD59-A6C34878D82A}">
                    <a16:rowId xmlns:a16="http://schemas.microsoft.com/office/drawing/2014/main" val="10000"/>
                  </a:ext>
                </a:extLst>
              </a:tr>
            </a:tbl>
          </a:graphicData>
        </a:graphic>
      </p:graphicFrame>
      <p:sp>
        <p:nvSpPr>
          <p:cNvPr id="4" name="Foliennummernplatzhalter 3"/>
          <p:cNvSpPr>
            <a:spLocks noGrp="1"/>
          </p:cNvSpPr>
          <p:nvPr>
            <p:ph type="sldNum" sz="quarter" idx="12"/>
          </p:nvPr>
        </p:nvSpPr>
        <p:spPr/>
        <p:txBody>
          <a:bodyPr/>
          <a:lstStyle/>
          <a:p>
            <a:fld id="{EA29A727-5B0F-406F-A76C-7B93759A547D}" type="slidenum">
              <a:rPr lang="fr-CH" smtClean="0"/>
              <a:t>30</a:t>
            </a:fld>
            <a:endParaRPr lang="fr-CH"/>
          </a:p>
        </p:txBody>
      </p:sp>
      <p:sp>
        <p:nvSpPr>
          <p:cNvPr id="3" name="Textfeld 2"/>
          <p:cNvSpPr txBox="1"/>
          <p:nvPr/>
        </p:nvSpPr>
        <p:spPr>
          <a:xfrm>
            <a:off x="1097630" y="1133204"/>
            <a:ext cx="5150769" cy="369332"/>
          </a:xfrm>
          <a:prstGeom prst="rect">
            <a:avLst/>
          </a:prstGeom>
          <a:noFill/>
        </p:spPr>
        <p:txBody>
          <a:bodyPr wrap="none" rtlCol="0">
            <a:spAutoFit/>
          </a:bodyPr>
          <a:lstStyle/>
          <a:p>
            <a:r>
              <a:rPr lang="fr-CH" b="1" dirty="0">
                <a:solidFill>
                  <a:schemeClr val="bg1"/>
                </a:solidFill>
              </a:rPr>
              <a:t>13 </a:t>
            </a:r>
            <a:r>
              <a:rPr lang="fr-CH" b="1" dirty="0" err="1">
                <a:solidFill>
                  <a:schemeClr val="bg1"/>
                </a:solidFill>
              </a:rPr>
              <a:t>technological</a:t>
            </a:r>
            <a:r>
              <a:rPr lang="fr-CH" b="1" dirty="0">
                <a:solidFill>
                  <a:schemeClr val="bg1"/>
                </a:solidFill>
              </a:rPr>
              <a:t> areas plus </a:t>
            </a:r>
            <a:r>
              <a:rPr lang="fr-CH" b="1" dirty="0" err="1">
                <a:solidFill>
                  <a:schemeClr val="bg1"/>
                </a:solidFill>
              </a:rPr>
              <a:t>energy</a:t>
            </a:r>
            <a:r>
              <a:rPr lang="fr-CH" b="1" dirty="0">
                <a:solidFill>
                  <a:schemeClr val="bg1"/>
                </a:solidFill>
              </a:rPr>
              <a:t> management</a:t>
            </a:r>
            <a:endParaRPr lang="de-AT" b="1" dirty="0">
              <a:solidFill>
                <a:schemeClr val="bg1"/>
              </a:solidFill>
            </a:endParaRPr>
          </a:p>
        </p:txBody>
      </p:sp>
    </p:spTree>
    <p:extLst>
      <p:ext uri="{BB962C8B-B14F-4D97-AF65-F5344CB8AC3E}">
        <p14:creationId xmlns:p14="http://schemas.microsoft.com/office/powerpoint/2010/main" val="3757645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latin typeface="Arial Rounded MT Bold" panose="020F0704030504030204" pitchFamily="34" charset="0"/>
              </a:rPr>
              <a:t>Efficiency </a:t>
            </a:r>
            <a:r>
              <a:rPr lang="de-AT" dirty="0" err="1">
                <a:latin typeface="Arial Rounded MT Bold" panose="020F0704030504030204" pitchFamily="34" charset="0"/>
              </a:rPr>
              <a:t>information</a:t>
            </a:r>
            <a:r>
              <a:rPr lang="de-AT" dirty="0">
                <a:latin typeface="Arial Rounded MT Bold" panose="020F0704030504030204" pitchFamily="34" charset="0"/>
              </a:rPr>
              <a:t> - </a:t>
            </a:r>
            <a:r>
              <a:rPr lang="de-AT" dirty="0" err="1">
                <a:latin typeface="Arial Rounded MT Bold" panose="020F0704030504030204" pitchFamily="34" charset="0"/>
              </a:rPr>
              <a:t>Impawatt</a:t>
            </a:r>
            <a:r>
              <a:rPr lang="de-AT" dirty="0">
                <a:latin typeface="Arial Rounded MT Bold" panose="020F0704030504030204" pitchFamily="34" charset="0"/>
              </a:rPr>
              <a:t> </a:t>
            </a:r>
            <a:r>
              <a:rPr lang="de-AT" dirty="0" err="1">
                <a:latin typeface="Arial Rounded MT Bold" panose="020F0704030504030204" pitchFamily="34" charset="0"/>
              </a:rPr>
              <a:t>Platform</a:t>
            </a:r>
            <a:r>
              <a:rPr lang="de-AT" dirty="0">
                <a:latin typeface="Arial Rounded MT Bold" panose="020F0704030504030204" pitchFamily="34" charset="0"/>
              </a:rPr>
              <a:t> </a:t>
            </a:r>
          </a:p>
        </p:txBody>
      </p:sp>
      <p:sp>
        <p:nvSpPr>
          <p:cNvPr id="3" name="Inhaltsplatzhalter 2"/>
          <p:cNvSpPr>
            <a:spLocks noGrp="1"/>
          </p:cNvSpPr>
          <p:nvPr>
            <p:ph idx="1"/>
          </p:nvPr>
        </p:nvSpPr>
        <p:spPr>
          <a:xfrm>
            <a:off x="73331" y="1155702"/>
            <a:ext cx="3605004" cy="3934458"/>
          </a:xfrm>
          <a:ln>
            <a:solidFill>
              <a:schemeClr val="accent3">
                <a:lumMod val="60000"/>
                <a:lumOff val="40000"/>
              </a:schemeClr>
            </a:solidFill>
          </a:ln>
        </p:spPr>
        <p:txBody>
          <a:bodyPr>
            <a:normAutofit/>
          </a:bodyPr>
          <a:lstStyle/>
          <a:p>
            <a:pPr marL="0" indent="0">
              <a:spcBef>
                <a:spcPts val="900"/>
              </a:spcBef>
              <a:buNone/>
              <a:tabLst>
                <a:tab pos="1614488" algn="l"/>
              </a:tabLst>
            </a:pPr>
            <a:endParaRPr lang="fr-CH" dirty="0"/>
          </a:p>
          <a:p>
            <a:pPr lvl="1">
              <a:spcBef>
                <a:spcPts val="600"/>
              </a:spcBef>
              <a:spcAft>
                <a:spcPts val="600"/>
              </a:spcAft>
              <a:tabLst>
                <a:tab pos="1614488" algn="l"/>
              </a:tabLst>
            </a:pPr>
            <a:r>
              <a:rPr lang="fr-CH" sz="2000" dirty="0"/>
              <a:t>Powerpoint </a:t>
            </a:r>
            <a:r>
              <a:rPr lang="fr-CH" sz="2000" dirty="0" err="1"/>
              <a:t>presentation</a:t>
            </a:r>
            <a:endParaRPr lang="fr-CH" sz="2000" dirty="0"/>
          </a:p>
          <a:p>
            <a:pPr lvl="1">
              <a:spcBef>
                <a:spcPts val="600"/>
              </a:spcBef>
              <a:spcAft>
                <a:spcPts val="600"/>
              </a:spcAft>
              <a:tabLst>
                <a:tab pos="1614488" algn="l"/>
              </a:tabLst>
            </a:pPr>
            <a:r>
              <a:rPr lang="fr-CH" sz="2000" dirty="0"/>
              <a:t>Description of </a:t>
            </a:r>
            <a:r>
              <a:rPr lang="fr-CH" sz="2000" dirty="0" err="1"/>
              <a:t>savings</a:t>
            </a:r>
            <a:r>
              <a:rPr lang="fr-CH" sz="2000" dirty="0"/>
              <a:t> </a:t>
            </a:r>
            <a:r>
              <a:rPr lang="fr-CH" sz="2000" dirty="0" err="1"/>
              <a:t>measures</a:t>
            </a:r>
            <a:endParaRPr lang="fr-CH" sz="2000" dirty="0"/>
          </a:p>
          <a:p>
            <a:pPr lvl="1">
              <a:spcBef>
                <a:spcPts val="600"/>
              </a:spcBef>
              <a:spcAft>
                <a:spcPts val="600"/>
              </a:spcAft>
              <a:tabLst>
                <a:tab pos="1614488" algn="l"/>
              </a:tabLst>
            </a:pPr>
            <a:r>
              <a:rPr lang="fr-CH" sz="2000" dirty="0"/>
              <a:t>Checklists and </a:t>
            </a:r>
            <a:r>
              <a:rPr lang="fr-CH" sz="2000" dirty="0" err="1"/>
              <a:t>datacollection</a:t>
            </a:r>
            <a:r>
              <a:rPr lang="fr-CH" sz="2000" dirty="0"/>
              <a:t> </a:t>
            </a:r>
            <a:r>
              <a:rPr lang="fr-CH" sz="2000" dirty="0" err="1"/>
              <a:t>sheets</a:t>
            </a:r>
            <a:endParaRPr lang="fr-CH" sz="2000" dirty="0"/>
          </a:p>
          <a:p>
            <a:pPr lvl="1">
              <a:spcBef>
                <a:spcPts val="600"/>
              </a:spcBef>
              <a:spcAft>
                <a:spcPts val="600"/>
              </a:spcAft>
              <a:tabLst>
                <a:tab pos="1614488" algn="l"/>
              </a:tabLst>
            </a:pPr>
            <a:r>
              <a:rPr lang="fr-CH" sz="2000" dirty="0"/>
              <a:t>Best cases</a:t>
            </a:r>
          </a:p>
          <a:p>
            <a:pPr lvl="1">
              <a:spcBef>
                <a:spcPts val="600"/>
              </a:spcBef>
              <a:spcAft>
                <a:spcPts val="600"/>
              </a:spcAft>
              <a:tabLst>
                <a:tab pos="1614488" algn="l"/>
              </a:tabLst>
            </a:pPr>
            <a:r>
              <a:rPr lang="fr-CH" sz="2000" dirty="0" err="1"/>
              <a:t>Knowledge</a:t>
            </a:r>
            <a:r>
              <a:rPr lang="fr-CH" sz="2000" dirty="0"/>
              <a:t> quiz</a:t>
            </a:r>
          </a:p>
          <a:p>
            <a:endParaRPr lang="de-AT" dirty="0"/>
          </a:p>
        </p:txBody>
      </p:sp>
      <p:sp>
        <p:nvSpPr>
          <p:cNvPr id="4" name="Foliennummernplatzhalter 3"/>
          <p:cNvSpPr>
            <a:spLocks noGrp="1"/>
          </p:cNvSpPr>
          <p:nvPr>
            <p:ph type="sldNum" sz="quarter" idx="12"/>
          </p:nvPr>
        </p:nvSpPr>
        <p:spPr/>
        <p:txBody>
          <a:bodyPr/>
          <a:lstStyle/>
          <a:p>
            <a:fld id="{EA29A727-5B0F-406F-A76C-7B93759A547D}" type="slidenum">
              <a:rPr lang="fr-CH" smtClean="0"/>
              <a:t>31</a:t>
            </a:fld>
            <a:endParaRPr lang="fr-CH"/>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905" y="1319291"/>
            <a:ext cx="2335634" cy="3372529"/>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5685" y="1319291"/>
            <a:ext cx="2385625" cy="3434559"/>
          </a:xfrm>
          <a:prstGeom prst="rect">
            <a:avLst/>
          </a:prstGeom>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0481" y="1374338"/>
            <a:ext cx="2475278" cy="3262436"/>
          </a:xfrm>
          <a:prstGeom prst="rect">
            <a:avLst/>
          </a:prstGeom>
        </p:spPr>
      </p:pic>
    </p:spTree>
    <p:extLst>
      <p:ext uri="{BB962C8B-B14F-4D97-AF65-F5344CB8AC3E}">
        <p14:creationId xmlns:p14="http://schemas.microsoft.com/office/powerpoint/2010/main" val="3529533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latin typeface="Arial Rounded MT Bold" panose="020F0704030504030204" pitchFamily="34" charset="0"/>
              </a:rPr>
              <a:t>Presentation</a:t>
            </a:r>
            <a:endParaRPr lang="de-AT" dirty="0">
              <a:latin typeface="Arial Rounded MT Bold" panose="020F0704030504030204" pitchFamily="34" charset="0"/>
            </a:endParaRPr>
          </a:p>
        </p:txBody>
      </p:sp>
      <p:sp>
        <p:nvSpPr>
          <p:cNvPr id="4" name="Foliennummernplatzhalter 3"/>
          <p:cNvSpPr>
            <a:spLocks noGrp="1"/>
          </p:cNvSpPr>
          <p:nvPr>
            <p:ph type="sldNum" sz="quarter" idx="12"/>
          </p:nvPr>
        </p:nvSpPr>
        <p:spPr/>
        <p:txBody>
          <a:bodyPr/>
          <a:lstStyle/>
          <a:p>
            <a:fld id="{EA29A727-5B0F-406F-A76C-7B93759A547D}" type="slidenum">
              <a:rPr lang="fr-CH" smtClean="0"/>
              <a:t>32</a:t>
            </a:fld>
            <a:endParaRPr lang="fr-CH"/>
          </a:p>
        </p:txBody>
      </p:sp>
      <p:sp>
        <p:nvSpPr>
          <p:cNvPr id="8" name="Textfeld 7"/>
          <p:cNvSpPr txBox="1"/>
          <p:nvPr/>
        </p:nvSpPr>
        <p:spPr>
          <a:xfrm>
            <a:off x="8359503" y="3389611"/>
            <a:ext cx="3222897" cy="923330"/>
          </a:xfrm>
          <a:prstGeom prst="rect">
            <a:avLst/>
          </a:prstGeom>
          <a:solidFill>
            <a:schemeClr val="accent1"/>
          </a:solidFill>
        </p:spPr>
        <p:txBody>
          <a:bodyPr wrap="square" rtlCol="0">
            <a:spAutoFit/>
          </a:bodyPr>
          <a:lstStyle/>
          <a:p>
            <a:r>
              <a:rPr lang="de-AT" b="1" i="1" dirty="0">
                <a:solidFill>
                  <a:schemeClr val="bg1"/>
                </a:solidFill>
              </a:rPr>
              <a:t>Filter</a:t>
            </a:r>
            <a:r>
              <a:rPr lang="de-AT" b="1" dirty="0">
                <a:solidFill>
                  <a:schemeClr val="bg1"/>
                </a:solidFill>
              </a:rPr>
              <a:t>:</a:t>
            </a:r>
          </a:p>
          <a:p>
            <a:r>
              <a:rPr lang="de-AT" b="1" dirty="0">
                <a:solidFill>
                  <a:schemeClr val="bg1"/>
                </a:solidFill>
              </a:rPr>
              <a:t>Main Technologies – Mobility</a:t>
            </a:r>
          </a:p>
          <a:p>
            <a:r>
              <a:rPr lang="de-AT" b="1" dirty="0">
                <a:solidFill>
                  <a:schemeClr val="bg1"/>
                </a:solidFill>
              </a:rPr>
              <a:t>Content type</a:t>
            </a:r>
            <a:r>
              <a:rPr lang="de-AT" b="1" u="sng" dirty="0">
                <a:solidFill>
                  <a:schemeClr val="bg1"/>
                </a:solidFill>
                <a:effectLst>
                  <a:outerShdw blurRad="38100" dist="38100" dir="2700000" algn="tl">
                    <a:srgbClr val="000000">
                      <a:alpha val="43137"/>
                    </a:srgbClr>
                  </a:outerShdw>
                </a:effectLst>
              </a:rPr>
              <a:t>: Power </a:t>
            </a:r>
            <a:r>
              <a:rPr lang="de-AT" b="1" u="sng" dirty="0" err="1">
                <a:solidFill>
                  <a:schemeClr val="bg1"/>
                </a:solidFill>
                <a:effectLst>
                  <a:outerShdw blurRad="38100" dist="38100" dir="2700000" algn="tl">
                    <a:srgbClr val="000000">
                      <a:alpha val="43137"/>
                    </a:srgbClr>
                  </a:outerShdw>
                </a:effectLst>
              </a:rPr>
              <a:t>point</a:t>
            </a:r>
            <a:endParaRPr lang="de-AT" b="1" u="sng" dirty="0">
              <a:solidFill>
                <a:schemeClr val="bg1"/>
              </a:solidFill>
              <a:effectLst>
                <a:outerShdw blurRad="38100" dist="38100" dir="2700000" algn="tl">
                  <a:srgbClr val="000000">
                    <a:alpha val="43137"/>
                  </a:srgbClr>
                </a:outerShdw>
              </a:effectLst>
            </a:endParaRPr>
          </a:p>
        </p:txBody>
      </p:sp>
      <p:sp>
        <p:nvSpPr>
          <p:cNvPr id="9" name="Pfeil nach links 8"/>
          <p:cNvSpPr/>
          <p:nvPr/>
        </p:nvSpPr>
        <p:spPr>
          <a:xfrm>
            <a:off x="7639050" y="3447416"/>
            <a:ext cx="441960" cy="807720"/>
          </a:xfrm>
          <a:prstGeom prst="lef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Oval 2"/>
          <p:cNvSpPr/>
          <p:nvPr/>
        </p:nvSpPr>
        <p:spPr>
          <a:xfrm>
            <a:off x="626745" y="1545364"/>
            <a:ext cx="1678940" cy="5509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pic>
        <p:nvPicPr>
          <p:cNvPr id="15" name="Inhaltsplatzhalter 14"/>
          <p:cNvPicPr>
            <a:picLocks noGrp="1"/>
          </p:cNvPicPr>
          <p:nvPr>
            <p:ph idx="1"/>
          </p:nvPr>
        </p:nvPicPr>
        <p:blipFill rotWithShape="1">
          <a:blip r:embed="rId3"/>
          <a:srcRect l="65419" t="20397" r="11824" b="52022"/>
          <a:stretch/>
        </p:blipFill>
        <p:spPr bwMode="auto">
          <a:xfrm>
            <a:off x="8392853" y="4458341"/>
            <a:ext cx="2679370" cy="2021164"/>
          </a:xfrm>
          <a:prstGeom prst="rect">
            <a:avLst/>
          </a:prstGeom>
          <a:ln>
            <a:noFill/>
          </a:ln>
          <a:extLst>
            <a:ext uri="{53640926-AAD7-44D8-BBD7-CCE9431645EC}">
              <a14:shadowObscured xmlns:a14="http://schemas.microsoft.com/office/drawing/2010/main"/>
            </a:ext>
          </a:extLst>
        </p:spPr>
      </p:pic>
      <p:sp>
        <p:nvSpPr>
          <p:cNvPr id="12" name="Oval 2"/>
          <p:cNvSpPr/>
          <p:nvPr/>
        </p:nvSpPr>
        <p:spPr>
          <a:xfrm>
            <a:off x="8435703" y="5331726"/>
            <a:ext cx="1678940" cy="5509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pic>
        <p:nvPicPr>
          <p:cNvPr id="14" name="Grafik 13"/>
          <p:cNvPicPr/>
          <p:nvPr/>
        </p:nvPicPr>
        <p:blipFill rotWithShape="1">
          <a:blip r:embed="rId4"/>
          <a:srcRect l="66153" t="13381" r="12006" b="15460"/>
          <a:stretch/>
        </p:blipFill>
        <p:spPr bwMode="auto">
          <a:xfrm>
            <a:off x="8359503" y="183275"/>
            <a:ext cx="2262777" cy="2993591"/>
          </a:xfrm>
          <a:prstGeom prst="rect">
            <a:avLst/>
          </a:prstGeom>
          <a:ln>
            <a:noFill/>
          </a:ln>
          <a:extLst>
            <a:ext uri="{53640926-AAD7-44D8-BBD7-CCE9431645EC}">
              <a14:shadowObscured xmlns:a14="http://schemas.microsoft.com/office/drawing/2010/main"/>
            </a:ext>
          </a:extLst>
        </p:spPr>
      </p:pic>
      <p:sp>
        <p:nvSpPr>
          <p:cNvPr id="16" name="Oval 2"/>
          <p:cNvSpPr/>
          <p:nvPr/>
        </p:nvSpPr>
        <p:spPr>
          <a:xfrm>
            <a:off x="8215811" y="2880637"/>
            <a:ext cx="1293949" cy="3635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pic>
        <p:nvPicPr>
          <p:cNvPr id="17" name="Grafik 16"/>
          <p:cNvPicPr/>
          <p:nvPr/>
        </p:nvPicPr>
        <p:blipFill rotWithShape="1">
          <a:blip r:embed="rId5"/>
          <a:srcRect l="9084" t="25694" r="36600" b="14854"/>
          <a:stretch/>
        </p:blipFill>
        <p:spPr bwMode="auto">
          <a:xfrm>
            <a:off x="531495" y="1003300"/>
            <a:ext cx="7043420" cy="5156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38353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latin typeface="Arial Rounded MT Bold" panose="020F0704030504030204" pitchFamily="34" charset="0"/>
              </a:rPr>
              <a:t>Presentation</a:t>
            </a:r>
            <a:endParaRPr lang="de-AT" dirty="0">
              <a:latin typeface="Arial Rounded MT Bold" panose="020F0704030504030204" pitchFamily="34" charset="0"/>
            </a:endParaRPr>
          </a:p>
        </p:txBody>
      </p:sp>
      <p:sp>
        <p:nvSpPr>
          <p:cNvPr id="3" name="Inhaltsplatzhalter 2"/>
          <p:cNvSpPr>
            <a:spLocks noGrp="1"/>
          </p:cNvSpPr>
          <p:nvPr>
            <p:ph idx="1"/>
          </p:nvPr>
        </p:nvSpPr>
        <p:spPr>
          <a:xfrm>
            <a:off x="198120" y="1570990"/>
            <a:ext cx="6210934" cy="3336290"/>
          </a:xfrm>
          <a:ln>
            <a:solidFill>
              <a:schemeClr val="accent3">
                <a:lumMod val="60000"/>
                <a:lumOff val="40000"/>
              </a:schemeClr>
            </a:solidFill>
          </a:ln>
        </p:spPr>
        <p:txBody>
          <a:bodyPr/>
          <a:lstStyle/>
          <a:p>
            <a:r>
              <a:rPr lang="de-AT" dirty="0"/>
              <a:t>General </a:t>
            </a:r>
            <a:r>
              <a:rPr lang="de-AT" dirty="0" err="1"/>
              <a:t>introduction</a:t>
            </a:r>
            <a:r>
              <a:rPr lang="de-AT" dirty="0"/>
              <a:t> </a:t>
            </a:r>
            <a:r>
              <a:rPr lang="de-AT" dirty="0" err="1"/>
              <a:t>to</a:t>
            </a:r>
            <a:r>
              <a:rPr lang="de-AT" dirty="0"/>
              <a:t> </a:t>
            </a:r>
            <a:r>
              <a:rPr lang="de-AT" dirty="0" err="1"/>
              <a:t>each</a:t>
            </a:r>
            <a:r>
              <a:rPr lang="de-AT" dirty="0"/>
              <a:t> </a:t>
            </a:r>
            <a:r>
              <a:rPr lang="de-AT" dirty="0" err="1"/>
              <a:t>topic</a:t>
            </a:r>
            <a:endParaRPr lang="de-AT" dirty="0"/>
          </a:p>
          <a:p>
            <a:r>
              <a:rPr lang="de-AT" dirty="0" err="1"/>
              <a:t>Measure</a:t>
            </a:r>
            <a:r>
              <a:rPr lang="de-AT" dirty="0"/>
              <a:t> </a:t>
            </a:r>
            <a:r>
              <a:rPr lang="de-AT" dirty="0" err="1"/>
              <a:t>description</a:t>
            </a:r>
            <a:endParaRPr lang="de-AT" dirty="0"/>
          </a:p>
          <a:p>
            <a:r>
              <a:rPr lang="de-AT" dirty="0"/>
              <a:t>Best Cases</a:t>
            </a:r>
          </a:p>
          <a:p>
            <a:r>
              <a:rPr lang="de-AT" dirty="0" err="1"/>
              <a:t>Measure</a:t>
            </a:r>
            <a:r>
              <a:rPr lang="de-AT" dirty="0"/>
              <a:t> &amp; </a:t>
            </a:r>
            <a:r>
              <a:rPr lang="de-AT" dirty="0" err="1"/>
              <a:t>Verification</a:t>
            </a:r>
            <a:endParaRPr lang="de-AT" dirty="0"/>
          </a:p>
          <a:p>
            <a:r>
              <a:rPr lang="de-AT" dirty="0" err="1"/>
              <a:t>Approx</a:t>
            </a:r>
            <a:r>
              <a:rPr lang="de-AT" dirty="0"/>
              <a:t>. 40 </a:t>
            </a:r>
            <a:r>
              <a:rPr lang="de-AT" dirty="0" err="1"/>
              <a:t>Slides</a:t>
            </a:r>
            <a:endParaRPr lang="de-AT" dirty="0"/>
          </a:p>
          <a:p>
            <a:r>
              <a:rPr lang="de-AT" dirty="0"/>
              <a:t>„White </a:t>
            </a:r>
            <a:r>
              <a:rPr lang="de-AT" dirty="0" err="1"/>
              <a:t>label</a:t>
            </a:r>
            <a:r>
              <a:rPr lang="de-AT" dirty="0"/>
              <a:t>“ </a:t>
            </a:r>
            <a:r>
              <a:rPr lang="de-AT" dirty="0" err="1"/>
              <a:t>presentation</a:t>
            </a:r>
            <a:r>
              <a:rPr lang="de-AT" dirty="0"/>
              <a:t>, open </a:t>
            </a:r>
            <a:r>
              <a:rPr lang="de-AT" dirty="0" err="1"/>
              <a:t>ppt</a:t>
            </a:r>
            <a:endParaRPr lang="de-AT" dirty="0"/>
          </a:p>
        </p:txBody>
      </p:sp>
      <p:sp>
        <p:nvSpPr>
          <p:cNvPr id="4" name="Foliennummernplatzhalter 3"/>
          <p:cNvSpPr>
            <a:spLocks noGrp="1"/>
          </p:cNvSpPr>
          <p:nvPr>
            <p:ph type="sldNum" sz="quarter" idx="12"/>
          </p:nvPr>
        </p:nvSpPr>
        <p:spPr/>
        <p:txBody>
          <a:bodyPr/>
          <a:lstStyle/>
          <a:p>
            <a:fld id="{EA29A727-5B0F-406F-A76C-7B93759A547D}" type="slidenum">
              <a:rPr lang="fr-CH" smtClean="0"/>
              <a:t>33</a:t>
            </a:fld>
            <a:endParaRPr lang="fr-CH"/>
          </a:p>
        </p:txBody>
      </p:sp>
      <p:pic>
        <p:nvPicPr>
          <p:cNvPr id="5" name="Grafik 4"/>
          <p:cNvPicPr/>
          <p:nvPr/>
        </p:nvPicPr>
        <p:blipFill rotWithShape="1">
          <a:blip r:embed="rId3"/>
          <a:srcRect l="17046" t="13447" r="6185" b="8837"/>
          <a:stretch/>
        </p:blipFill>
        <p:spPr bwMode="auto">
          <a:xfrm>
            <a:off x="6729094" y="1623695"/>
            <a:ext cx="5234306" cy="3230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624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latin typeface="Arial Rounded MT Bold" panose="020F0704030504030204" pitchFamily="34" charset="0"/>
              </a:rPr>
              <a:t>Measure</a:t>
            </a:r>
            <a:r>
              <a:rPr lang="de-AT" dirty="0">
                <a:latin typeface="Arial Rounded MT Bold" panose="020F0704030504030204" pitchFamily="34" charset="0"/>
              </a:rPr>
              <a:t> Description</a:t>
            </a:r>
          </a:p>
        </p:txBody>
      </p:sp>
      <p:sp>
        <p:nvSpPr>
          <p:cNvPr id="4" name="Foliennummernplatzhalter 3"/>
          <p:cNvSpPr>
            <a:spLocks noGrp="1"/>
          </p:cNvSpPr>
          <p:nvPr>
            <p:ph type="sldNum" sz="quarter" idx="12"/>
          </p:nvPr>
        </p:nvSpPr>
        <p:spPr/>
        <p:txBody>
          <a:bodyPr/>
          <a:lstStyle/>
          <a:p>
            <a:fld id="{EA29A727-5B0F-406F-A76C-7B93759A547D}" type="slidenum">
              <a:rPr lang="fr-CH" smtClean="0"/>
              <a:t>34</a:t>
            </a:fld>
            <a:endParaRPr lang="fr-CH"/>
          </a:p>
        </p:txBody>
      </p:sp>
      <p:sp>
        <p:nvSpPr>
          <p:cNvPr id="6" name="Textfeld 5"/>
          <p:cNvSpPr txBox="1"/>
          <p:nvPr/>
        </p:nvSpPr>
        <p:spPr>
          <a:xfrm>
            <a:off x="8356600" y="3092000"/>
            <a:ext cx="3086100" cy="1200329"/>
          </a:xfrm>
          <a:prstGeom prst="rect">
            <a:avLst/>
          </a:prstGeom>
          <a:solidFill>
            <a:schemeClr val="accent1"/>
          </a:solidFill>
        </p:spPr>
        <p:txBody>
          <a:bodyPr wrap="square" rtlCol="0">
            <a:spAutoFit/>
          </a:bodyPr>
          <a:lstStyle/>
          <a:p>
            <a:r>
              <a:rPr lang="de-AT" b="1" i="1" dirty="0">
                <a:solidFill>
                  <a:schemeClr val="bg1"/>
                </a:solidFill>
              </a:rPr>
              <a:t>Filter</a:t>
            </a:r>
            <a:r>
              <a:rPr lang="de-AT" b="1" dirty="0">
                <a:solidFill>
                  <a:schemeClr val="bg1"/>
                </a:solidFill>
              </a:rPr>
              <a:t>:</a:t>
            </a:r>
          </a:p>
          <a:p>
            <a:r>
              <a:rPr lang="de-AT" b="1" dirty="0">
                <a:solidFill>
                  <a:schemeClr val="bg1"/>
                </a:solidFill>
              </a:rPr>
              <a:t>Main Technologies – Mobility</a:t>
            </a:r>
          </a:p>
          <a:p>
            <a:r>
              <a:rPr lang="de-AT" b="1" dirty="0">
                <a:solidFill>
                  <a:schemeClr val="bg1"/>
                </a:solidFill>
              </a:rPr>
              <a:t>Content typ: </a:t>
            </a:r>
          </a:p>
          <a:p>
            <a:r>
              <a:rPr lang="de-AT" b="1" u="sng" dirty="0" err="1">
                <a:solidFill>
                  <a:schemeClr val="bg1"/>
                </a:solidFill>
                <a:effectLst>
                  <a:outerShdw blurRad="38100" dist="38100" dir="2700000" algn="tl">
                    <a:srgbClr val="000000">
                      <a:alpha val="43137"/>
                    </a:srgbClr>
                  </a:outerShdw>
                </a:effectLst>
              </a:rPr>
              <a:t>Measure</a:t>
            </a:r>
            <a:r>
              <a:rPr lang="de-AT" b="1" u="sng" dirty="0">
                <a:solidFill>
                  <a:schemeClr val="bg1"/>
                </a:solidFill>
                <a:effectLst>
                  <a:outerShdw blurRad="38100" dist="38100" dir="2700000" algn="tl">
                    <a:srgbClr val="000000">
                      <a:alpha val="43137"/>
                    </a:srgbClr>
                  </a:outerShdw>
                </a:effectLst>
              </a:rPr>
              <a:t> Description</a:t>
            </a:r>
          </a:p>
        </p:txBody>
      </p:sp>
      <p:sp>
        <p:nvSpPr>
          <p:cNvPr id="7" name="Pfeil nach links 6"/>
          <p:cNvSpPr/>
          <p:nvPr/>
        </p:nvSpPr>
        <p:spPr>
          <a:xfrm>
            <a:off x="7840255" y="3159828"/>
            <a:ext cx="441960" cy="807720"/>
          </a:xfrm>
          <a:prstGeom prst="lef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2" name="Grafik 11"/>
          <p:cNvPicPr/>
          <p:nvPr/>
        </p:nvPicPr>
        <p:blipFill rotWithShape="1">
          <a:blip r:embed="rId3"/>
          <a:srcRect l="66061" t="50259" r="12746" b="22319"/>
          <a:stretch/>
        </p:blipFill>
        <p:spPr bwMode="auto">
          <a:xfrm>
            <a:off x="8435703" y="4553226"/>
            <a:ext cx="2229939" cy="1737741"/>
          </a:xfrm>
          <a:prstGeom prst="rect">
            <a:avLst/>
          </a:prstGeom>
          <a:ln>
            <a:noFill/>
          </a:ln>
          <a:extLst>
            <a:ext uri="{53640926-AAD7-44D8-BBD7-CCE9431645EC}">
              <a14:shadowObscured xmlns:a14="http://schemas.microsoft.com/office/drawing/2010/main"/>
            </a:ext>
          </a:extLst>
        </p:spPr>
      </p:pic>
      <p:pic>
        <p:nvPicPr>
          <p:cNvPr id="13" name="Grafik 12"/>
          <p:cNvPicPr/>
          <p:nvPr/>
        </p:nvPicPr>
        <p:blipFill rotWithShape="1">
          <a:blip r:embed="rId4"/>
          <a:srcRect l="66153" t="13381" r="12006" b="15460"/>
          <a:stretch/>
        </p:blipFill>
        <p:spPr bwMode="auto">
          <a:xfrm>
            <a:off x="8435702" y="0"/>
            <a:ext cx="2229939" cy="3044339"/>
          </a:xfrm>
          <a:prstGeom prst="rect">
            <a:avLst/>
          </a:prstGeom>
          <a:ln>
            <a:noFill/>
          </a:ln>
          <a:extLst>
            <a:ext uri="{53640926-AAD7-44D8-BBD7-CCE9431645EC}">
              <a14:shadowObscured xmlns:a14="http://schemas.microsoft.com/office/drawing/2010/main"/>
            </a:ext>
          </a:extLst>
        </p:spPr>
      </p:pic>
      <p:pic>
        <p:nvPicPr>
          <p:cNvPr id="14" name="Grafik 13"/>
          <p:cNvPicPr/>
          <p:nvPr/>
        </p:nvPicPr>
        <p:blipFill rotWithShape="1">
          <a:blip r:embed="rId5"/>
          <a:srcRect l="7892" t="16148" r="38430" b="9123"/>
          <a:stretch/>
        </p:blipFill>
        <p:spPr bwMode="auto">
          <a:xfrm>
            <a:off x="364305" y="920025"/>
            <a:ext cx="7196912" cy="5391330"/>
          </a:xfrm>
          <a:prstGeom prst="rect">
            <a:avLst/>
          </a:prstGeom>
          <a:ln>
            <a:noFill/>
          </a:ln>
          <a:extLst>
            <a:ext uri="{53640926-AAD7-44D8-BBD7-CCE9431645EC}">
              <a14:shadowObscured xmlns:a14="http://schemas.microsoft.com/office/drawing/2010/main"/>
            </a:ext>
          </a:extLst>
        </p:spPr>
      </p:pic>
      <p:sp>
        <p:nvSpPr>
          <p:cNvPr id="8" name="Oval 2"/>
          <p:cNvSpPr/>
          <p:nvPr/>
        </p:nvSpPr>
        <p:spPr>
          <a:xfrm>
            <a:off x="8191319" y="2664589"/>
            <a:ext cx="1678940" cy="5509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10" name="Oval 2"/>
          <p:cNvSpPr/>
          <p:nvPr/>
        </p:nvSpPr>
        <p:spPr>
          <a:xfrm>
            <a:off x="8356600" y="4869988"/>
            <a:ext cx="1678940" cy="5509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Tree>
    <p:extLst>
      <p:ext uri="{BB962C8B-B14F-4D97-AF65-F5344CB8AC3E}">
        <p14:creationId xmlns:p14="http://schemas.microsoft.com/office/powerpoint/2010/main" val="3115274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latin typeface="Arial Rounded MT Bold" panose="020F0704030504030204" pitchFamily="34" charset="0"/>
              </a:rPr>
              <a:t>Measure</a:t>
            </a:r>
            <a:r>
              <a:rPr lang="de-AT" dirty="0">
                <a:latin typeface="Arial Rounded MT Bold" panose="020F0704030504030204" pitchFamily="34" charset="0"/>
              </a:rPr>
              <a:t> Description</a:t>
            </a:r>
          </a:p>
        </p:txBody>
      </p:sp>
      <p:sp>
        <p:nvSpPr>
          <p:cNvPr id="3" name="Inhaltsplatzhalter 2"/>
          <p:cNvSpPr>
            <a:spLocks noGrp="1"/>
          </p:cNvSpPr>
          <p:nvPr>
            <p:ph idx="1"/>
          </p:nvPr>
        </p:nvSpPr>
        <p:spPr>
          <a:xfrm>
            <a:off x="320041" y="1048347"/>
            <a:ext cx="6934200" cy="4830354"/>
          </a:xfrm>
          <a:ln>
            <a:solidFill>
              <a:schemeClr val="accent3">
                <a:lumMod val="75000"/>
              </a:schemeClr>
            </a:solidFill>
          </a:ln>
        </p:spPr>
        <p:txBody>
          <a:bodyPr>
            <a:normAutofit/>
          </a:bodyPr>
          <a:lstStyle/>
          <a:p>
            <a:pPr lvl="0">
              <a:lnSpc>
                <a:spcPct val="150000"/>
              </a:lnSpc>
            </a:pPr>
            <a:r>
              <a:rPr lang="de-AT" sz="2400" dirty="0"/>
              <a:t>Description </a:t>
            </a:r>
            <a:r>
              <a:rPr lang="de-AT" sz="2400" dirty="0" err="1"/>
              <a:t>of</a:t>
            </a:r>
            <a:r>
              <a:rPr lang="de-AT" sz="2400" dirty="0"/>
              <a:t> </a:t>
            </a:r>
            <a:r>
              <a:rPr lang="de-AT" sz="2400" dirty="0" err="1"/>
              <a:t>technology</a:t>
            </a:r>
            <a:endParaRPr lang="de-AT" sz="2400" dirty="0"/>
          </a:p>
          <a:p>
            <a:pPr lvl="0">
              <a:lnSpc>
                <a:spcPct val="150000"/>
              </a:lnSpc>
            </a:pPr>
            <a:r>
              <a:rPr lang="de-AT" sz="2400" dirty="0" err="1"/>
              <a:t>Energy</a:t>
            </a:r>
            <a:r>
              <a:rPr lang="de-AT" sz="2400" dirty="0"/>
              <a:t> </a:t>
            </a:r>
            <a:r>
              <a:rPr lang="de-AT" sz="2400" dirty="0" err="1"/>
              <a:t>efficiency</a:t>
            </a:r>
            <a:r>
              <a:rPr lang="de-AT" sz="2400" dirty="0"/>
              <a:t> </a:t>
            </a:r>
            <a:r>
              <a:rPr lang="de-AT" sz="2400" dirty="0" err="1"/>
              <a:t>measure</a:t>
            </a:r>
            <a:r>
              <a:rPr lang="de-AT" sz="2400" dirty="0"/>
              <a:t>: </a:t>
            </a:r>
          </a:p>
          <a:p>
            <a:pPr lvl="1">
              <a:lnSpc>
                <a:spcPct val="150000"/>
              </a:lnSpc>
            </a:pPr>
            <a:r>
              <a:rPr lang="de-AT" sz="2000" dirty="0"/>
              <a:t>Description /Initial </a:t>
            </a:r>
            <a:r>
              <a:rPr lang="de-AT" sz="2000" dirty="0" err="1"/>
              <a:t>situation</a:t>
            </a:r>
            <a:r>
              <a:rPr lang="de-AT" sz="2000" dirty="0"/>
              <a:t>, </a:t>
            </a:r>
          </a:p>
          <a:p>
            <a:pPr lvl="1">
              <a:lnSpc>
                <a:spcPct val="150000"/>
              </a:lnSpc>
            </a:pPr>
            <a:r>
              <a:rPr lang="de-AT" sz="2000" dirty="0" err="1"/>
              <a:t>Recommendation</a:t>
            </a:r>
            <a:r>
              <a:rPr lang="de-AT" sz="2000" dirty="0"/>
              <a:t> </a:t>
            </a:r>
            <a:r>
              <a:rPr lang="de-AT" sz="2000" dirty="0" err="1"/>
              <a:t>for</a:t>
            </a:r>
            <a:r>
              <a:rPr lang="de-AT" sz="2000" dirty="0"/>
              <a:t> </a:t>
            </a:r>
            <a:r>
              <a:rPr lang="de-AT" sz="2000" dirty="0" err="1"/>
              <a:t>implementation</a:t>
            </a:r>
            <a:endParaRPr lang="de-AT" sz="2000" dirty="0"/>
          </a:p>
          <a:p>
            <a:pPr lvl="0">
              <a:lnSpc>
                <a:spcPct val="150000"/>
              </a:lnSpc>
            </a:pPr>
            <a:r>
              <a:rPr lang="de-AT" sz="2400" dirty="0"/>
              <a:t>Further </a:t>
            </a:r>
            <a:r>
              <a:rPr lang="de-AT" sz="2400" dirty="0" err="1"/>
              <a:t>information</a:t>
            </a:r>
            <a:r>
              <a:rPr lang="de-AT" sz="2400" dirty="0"/>
              <a:t>: Average </a:t>
            </a:r>
            <a:r>
              <a:rPr lang="de-AT" sz="2400" dirty="0" err="1"/>
              <a:t>paybacktime</a:t>
            </a:r>
            <a:r>
              <a:rPr lang="de-AT" sz="2400" dirty="0"/>
              <a:t>,  Measurement &amp;</a:t>
            </a:r>
            <a:r>
              <a:rPr lang="de-AT" sz="2400" dirty="0" err="1"/>
              <a:t>Verification</a:t>
            </a:r>
            <a:r>
              <a:rPr lang="de-AT" sz="2400" dirty="0"/>
              <a:t>, </a:t>
            </a:r>
            <a:r>
              <a:rPr lang="de-AT" sz="2400" dirty="0" err="1"/>
              <a:t>examples</a:t>
            </a:r>
            <a:r>
              <a:rPr lang="de-AT" sz="2400" dirty="0"/>
              <a:t> </a:t>
            </a:r>
            <a:r>
              <a:rPr lang="de-AT" sz="2400" dirty="0" err="1"/>
              <a:t>for</a:t>
            </a:r>
            <a:r>
              <a:rPr lang="de-AT" sz="2400" dirty="0"/>
              <a:t> </a:t>
            </a:r>
            <a:r>
              <a:rPr lang="de-AT" sz="2400" dirty="0" err="1"/>
              <a:t>implementation</a:t>
            </a:r>
            <a:endParaRPr lang="de-AT" sz="2400" dirty="0"/>
          </a:p>
          <a:p>
            <a:pPr lvl="0">
              <a:lnSpc>
                <a:spcPct val="150000"/>
              </a:lnSpc>
            </a:pPr>
            <a:r>
              <a:rPr lang="de-AT" sz="2400" dirty="0"/>
              <a:t>Overall 70 </a:t>
            </a:r>
            <a:r>
              <a:rPr lang="de-AT" sz="2400" dirty="0" err="1"/>
              <a:t>measures</a:t>
            </a:r>
            <a:endParaRPr lang="de-AT" sz="2400" dirty="0"/>
          </a:p>
          <a:p>
            <a:pPr lvl="0"/>
            <a:endParaRPr lang="de-AT" dirty="0"/>
          </a:p>
          <a:p>
            <a:endParaRPr lang="de-AT" dirty="0"/>
          </a:p>
        </p:txBody>
      </p:sp>
      <p:sp>
        <p:nvSpPr>
          <p:cNvPr id="4" name="Foliennummernplatzhalter 3"/>
          <p:cNvSpPr>
            <a:spLocks noGrp="1"/>
          </p:cNvSpPr>
          <p:nvPr>
            <p:ph type="sldNum" sz="quarter" idx="12"/>
          </p:nvPr>
        </p:nvSpPr>
        <p:spPr/>
        <p:txBody>
          <a:bodyPr/>
          <a:lstStyle/>
          <a:p>
            <a:fld id="{EA29A727-5B0F-406F-A76C-7B93759A547D}" type="slidenum">
              <a:rPr lang="fr-CH" smtClean="0"/>
              <a:t>35</a:t>
            </a:fld>
            <a:endParaRPr lang="fr-CH"/>
          </a:p>
        </p:txBody>
      </p:sp>
      <p:pic>
        <p:nvPicPr>
          <p:cNvPr id="6" name="Grafik 5"/>
          <p:cNvPicPr/>
          <p:nvPr/>
        </p:nvPicPr>
        <p:blipFill rotWithShape="1">
          <a:blip r:embed="rId3"/>
          <a:srcRect l="5687" t="19600" r="66789" b="13506"/>
          <a:stretch/>
        </p:blipFill>
        <p:spPr bwMode="auto">
          <a:xfrm>
            <a:off x="7381240" y="407716"/>
            <a:ext cx="4810760" cy="6017213"/>
          </a:xfrm>
          <a:prstGeom prst="rect">
            <a:avLst/>
          </a:prstGeom>
          <a:ln>
            <a:noFill/>
          </a:ln>
          <a:extLst>
            <a:ext uri="{53640926-AAD7-44D8-BBD7-CCE9431645EC}">
              <a14:shadowObscured xmlns:a14="http://schemas.microsoft.com/office/drawing/2010/main"/>
            </a:ext>
          </a:extLst>
        </p:spPr>
      </p:pic>
      <p:sp>
        <p:nvSpPr>
          <p:cNvPr id="7" name="Textfeld 6"/>
          <p:cNvSpPr txBox="1"/>
          <p:nvPr/>
        </p:nvSpPr>
        <p:spPr>
          <a:xfrm>
            <a:off x="4924757" y="5047704"/>
            <a:ext cx="2329484" cy="830997"/>
          </a:xfrm>
          <a:prstGeom prst="rect">
            <a:avLst/>
          </a:prstGeom>
          <a:solidFill>
            <a:schemeClr val="accent3">
              <a:lumMod val="20000"/>
              <a:lumOff val="80000"/>
            </a:schemeClr>
          </a:solidFill>
        </p:spPr>
        <p:txBody>
          <a:bodyPr wrap="none" rtlCol="0">
            <a:spAutoFit/>
          </a:bodyPr>
          <a:lstStyle/>
          <a:p>
            <a:r>
              <a:rPr lang="de-AT" sz="2400" dirty="0">
                <a:solidFill>
                  <a:srgbClr val="005000"/>
                </a:solidFill>
              </a:rPr>
              <a:t>Ex </a:t>
            </a:r>
            <a:r>
              <a:rPr lang="de-AT" sz="2400" dirty="0" err="1">
                <a:solidFill>
                  <a:srgbClr val="005000"/>
                </a:solidFill>
              </a:rPr>
              <a:t>of</a:t>
            </a:r>
            <a:r>
              <a:rPr lang="de-AT" sz="2400" dirty="0">
                <a:solidFill>
                  <a:srgbClr val="005000"/>
                </a:solidFill>
              </a:rPr>
              <a:t> </a:t>
            </a:r>
            <a:r>
              <a:rPr lang="de-AT" sz="2400" dirty="0" err="1">
                <a:solidFill>
                  <a:srgbClr val="005000"/>
                </a:solidFill>
              </a:rPr>
              <a:t>measure</a:t>
            </a:r>
            <a:r>
              <a:rPr lang="de-AT" sz="2400" dirty="0">
                <a:solidFill>
                  <a:srgbClr val="005000"/>
                </a:solidFill>
              </a:rPr>
              <a:t>: </a:t>
            </a:r>
          </a:p>
          <a:p>
            <a:pPr algn="r"/>
            <a:r>
              <a:rPr lang="de-AT" sz="2400" dirty="0" err="1">
                <a:solidFill>
                  <a:srgbClr val="005000"/>
                </a:solidFill>
                <a:effectLst>
                  <a:outerShdw blurRad="38100" dist="38100" dir="2700000" algn="tl">
                    <a:srgbClr val="000000">
                      <a:alpha val="43137"/>
                    </a:srgbClr>
                  </a:outerShdw>
                </a:effectLst>
              </a:rPr>
              <a:t>Ecodriving</a:t>
            </a:r>
            <a:endParaRPr lang="de-AT" sz="2400" dirty="0">
              <a:solidFill>
                <a:srgbClr val="005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5484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3360" y="-21220"/>
            <a:ext cx="10515600" cy="1146176"/>
          </a:xfrm>
        </p:spPr>
        <p:txBody>
          <a:bodyPr/>
          <a:lstStyle/>
          <a:p>
            <a:r>
              <a:rPr lang="de-AT" dirty="0">
                <a:latin typeface="Arial Rounded MT Bold" panose="020F0704030504030204" pitchFamily="34" charset="0"/>
              </a:rPr>
              <a:t>Tools – Checklist, Data Collection Sheet</a:t>
            </a:r>
          </a:p>
        </p:txBody>
      </p:sp>
      <p:sp>
        <p:nvSpPr>
          <p:cNvPr id="4" name="Foliennummernplatzhalter 3"/>
          <p:cNvSpPr>
            <a:spLocks noGrp="1"/>
          </p:cNvSpPr>
          <p:nvPr>
            <p:ph type="sldNum" sz="quarter" idx="12"/>
          </p:nvPr>
        </p:nvSpPr>
        <p:spPr/>
        <p:txBody>
          <a:bodyPr/>
          <a:lstStyle/>
          <a:p>
            <a:fld id="{EA29A727-5B0F-406F-A76C-7B93759A547D}" type="slidenum">
              <a:rPr lang="fr-CH" smtClean="0"/>
              <a:t>36</a:t>
            </a:fld>
            <a:endParaRPr lang="fr-CH"/>
          </a:p>
        </p:txBody>
      </p:sp>
      <p:pic>
        <p:nvPicPr>
          <p:cNvPr id="5" name="Grafik 4"/>
          <p:cNvPicPr/>
          <p:nvPr/>
        </p:nvPicPr>
        <p:blipFill rotWithShape="1">
          <a:blip r:embed="rId3"/>
          <a:srcRect l="68957" t="58799" r="8831" b="20706"/>
          <a:stretch/>
        </p:blipFill>
        <p:spPr bwMode="auto">
          <a:xfrm>
            <a:off x="8217081" y="4767702"/>
            <a:ext cx="2636520" cy="1364978"/>
          </a:xfrm>
          <a:prstGeom prst="rect">
            <a:avLst/>
          </a:prstGeom>
          <a:ln>
            <a:noFill/>
          </a:ln>
          <a:extLst>
            <a:ext uri="{53640926-AAD7-44D8-BBD7-CCE9431645EC}">
              <a14:shadowObscured xmlns:a14="http://schemas.microsoft.com/office/drawing/2010/main"/>
            </a:ext>
          </a:extLst>
        </p:spPr>
      </p:pic>
      <p:sp>
        <p:nvSpPr>
          <p:cNvPr id="7" name="Oval 2"/>
          <p:cNvSpPr/>
          <p:nvPr/>
        </p:nvSpPr>
        <p:spPr>
          <a:xfrm>
            <a:off x="8392160" y="5664722"/>
            <a:ext cx="1678940" cy="5509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9" name="Textfeld 8"/>
          <p:cNvSpPr txBox="1"/>
          <p:nvPr/>
        </p:nvSpPr>
        <p:spPr>
          <a:xfrm>
            <a:off x="8435703" y="3365250"/>
            <a:ext cx="2636520" cy="1200329"/>
          </a:xfrm>
          <a:prstGeom prst="rect">
            <a:avLst/>
          </a:prstGeom>
          <a:solidFill>
            <a:schemeClr val="accent1"/>
          </a:solidFill>
        </p:spPr>
        <p:txBody>
          <a:bodyPr wrap="square" rtlCol="0">
            <a:spAutoFit/>
          </a:bodyPr>
          <a:lstStyle/>
          <a:p>
            <a:r>
              <a:rPr lang="de-AT" b="1" i="1" dirty="0">
                <a:solidFill>
                  <a:schemeClr val="bg1"/>
                </a:solidFill>
              </a:rPr>
              <a:t>Filter</a:t>
            </a:r>
            <a:r>
              <a:rPr lang="de-AT" b="1" dirty="0">
                <a:solidFill>
                  <a:schemeClr val="bg1"/>
                </a:solidFill>
              </a:rPr>
              <a:t>:</a:t>
            </a:r>
          </a:p>
          <a:p>
            <a:r>
              <a:rPr lang="de-AT" b="1" dirty="0">
                <a:solidFill>
                  <a:schemeClr val="bg1"/>
                </a:solidFill>
              </a:rPr>
              <a:t>Main Technologies – Mobility</a:t>
            </a:r>
          </a:p>
          <a:p>
            <a:r>
              <a:rPr lang="de-AT" b="1" dirty="0">
                <a:solidFill>
                  <a:schemeClr val="bg1"/>
                </a:solidFill>
              </a:rPr>
              <a:t>Content type: </a:t>
            </a:r>
            <a:r>
              <a:rPr lang="de-AT" b="1" u="sng" dirty="0">
                <a:solidFill>
                  <a:schemeClr val="bg1"/>
                </a:solidFill>
                <a:effectLst>
                  <a:outerShdw blurRad="38100" dist="38100" dir="2700000" algn="tl">
                    <a:srgbClr val="000000">
                      <a:alpha val="43137"/>
                    </a:srgbClr>
                  </a:outerShdw>
                </a:effectLst>
              </a:rPr>
              <a:t>Tool</a:t>
            </a:r>
          </a:p>
        </p:txBody>
      </p:sp>
      <p:sp>
        <p:nvSpPr>
          <p:cNvPr id="10" name="Pfeil nach links 9"/>
          <p:cNvSpPr/>
          <p:nvPr/>
        </p:nvSpPr>
        <p:spPr>
          <a:xfrm>
            <a:off x="7775121" y="3561554"/>
            <a:ext cx="441960" cy="807720"/>
          </a:xfrm>
          <a:prstGeom prst="lef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1" name="Grafik 10"/>
          <p:cNvPicPr/>
          <p:nvPr/>
        </p:nvPicPr>
        <p:blipFill rotWithShape="1">
          <a:blip r:embed="rId4"/>
          <a:srcRect l="66153" t="13381" r="12006" b="15460"/>
          <a:stretch/>
        </p:blipFill>
        <p:spPr bwMode="auto">
          <a:xfrm>
            <a:off x="8435703" y="474564"/>
            <a:ext cx="1851932" cy="2569775"/>
          </a:xfrm>
          <a:prstGeom prst="rect">
            <a:avLst/>
          </a:prstGeom>
          <a:ln>
            <a:noFill/>
          </a:ln>
          <a:extLst>
            <a:ext uri="{53640926-AAD7-44D8-BBD7-CCE9431645EC}">
              <a14:shadowObscured xmlns:a14="http://schemas.microsoft.com/office/drawing/2010/main"/>
            </a:ext>
          </a:extLst>
        </p:spPr>
      </p:pic>
      <p:sp>
        <p:nvSpPr>
          <p:cNvPr id="12" name="Inhaltsplatzhalter 11"/>
          <p:cNvSpPr>
            <a:spLocks noGrp="1"/>
          </p:cNvSpPr>
          <p:nvPr>
            <p:ph idx="1"/>
          </p:nvPr>
        </p:nvSpPr>
        <p:spPr>
          <a:xfrm>
            <a:off x="838200" y="1338882"/>
            <a:ext cx="6718300" cy="4838082"/>
          </a:xfrm>
        </p:spPr>
        <p:txBody>
          <a:bodyPr/>
          <a:lstStyle/>
          <a:p>
            <a:endParaRPr lang="de-AT" dirty="0"/>
          </a:p>
        </p:txBody>
      </p:sp>
      <p:pic>
        <p:nvPicPr>
          <p:cNvPr id="13" name="Grafik 12"/>
          <p:cNvPicPr>
            <a:picLocks noChangeAspect="1"/>
          </p:cNvPicPr>
          <p:nvPr/>
        </p:nvPicPr>
        <p:blipFill rotWithShape="1">
          <a:blip r:embed="rId5"/>
          <a:srcRect l="10370" t="25852" r="39352" b="8370"/>
          <a:stretch/>
        </p:blipFill>
        <p:spPr>
          <a:xfrm>
            <a:off x="975360" y="806443"/>
            <a:ext cx="6581140" cy="5381264"/>
          </a:xfrm>
          <a:prstGeom prst="rect">
            <a:avLst/>
          </a:prstGeom>
        </p:spPr>
      </p:pic>
      <p:sp>
        <p:nvSpPr>
          <p:cNvPr id="14" name="Oval 2"/>
          <p:cNvSpPr/>
          <p:nvPr/>
        </p:nvSpPr>
        <p:spPr>
          <a:xfrm>
            <a:off x="8302308" y="2700425"/>
            <a:ext cx="1678940" cy="5509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Tree>
    <p:extLst>
      <p:ext uri="{BB962C8B-B14F-4D97-AF65-F5344CB8AC3E}">
        <p14:creationId xmlns:p14="http://schemas.microsoft.com/office/powerpoint/2010/main" val="3701155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latin typeface="Arial Rounded MT Bold" panose="020F0704030504030204" pitchFamily="34" charset="0"/>
              </a:rPr>
              <a:t>Checklist, Data Collection Sheet</a:t>
            </a:r>
          </a:p>
        </p:txBody>
      </p:sp>
      <p:sp>
        <p:nvSpPr>
          <p:cNvPr id="3" name="Inhaltsplatzhalter 2"/>
          <p:cNvSpPr>
            <a:spLocks noGrp="1"/>
          </p:cNvSpPr>
          <p:nvPr>
            <p:ph idx="1"/>
          </p:nvPr>
        </p:nvSpPr>
        <p:spPr>
          <a:xfrm>
            <a:off x="381000" y="1354122"/>
            <a:ext cx="4206240" cy="3339798"/>
          </a:xfrm>
          <a:ln>
            <a:solidFill>
              <a:schemeClr val="accent3">
                <a:lumMod val="75000"/>
              </a:schemeClr>
            </a:solidFill>
          </a:ln>
        </p:spPr>
        <p:txBody>
          <a:bodyPr>
            <a:normAutofit/>
          </a:bodyPr>
          <a:lstStyle/>
          <a:p>
            <a:pPr>
              <a:lnSpc>
                <a:spcPct val="150000"/>
              </a:lnSpc>
            </a:pPr>
            <a:r>
              <a:rPr lang="de-AT" dirty="0"/>
              <a:t>Checklist </a:t>
            </a:r>
            <a:r>
              <a:rPr lang="de-AT" dirty="0" err="1"/>
              <a:t>for</a:t>
            </a:r>
            <a:r>
              <a:rPr lang="de-AT" dirty="0"/>
              <a:t> on-site </a:t>
            </a:r>
            <a:r>
              <a:rPr lang="de-AT" dirty="0" err="1"/>
              <a:t>walk</a:t>
            </a:r>
            <a:r>
              <a:rPr lang="de-AT" dirty="0"/>
              <a:t> </a:t>
            </a:r>
            <a:r>
              <a:rPr lang="de-AT" dirty="0" err="1"/>
              <a:t>throughs</a:t>
            </a:r>
            <a:endParaRPr lang="de-AT" dirty="0"/>
          </a:p>
          <a:p>
            <a:pPr>
              <a:lnSpc>
                <a:spcPct val="150000"/>
              </a:lnSpc>
            </a:pPr>
            <a:r>
              <a:rPr lang="de-AT" dirty="0" err="1"/>
              <a:t>Datacollection</a:t>
            </a:r>
            <a:r>
              <a:rPr lang="de-AT" dirty="0"/>
              <a:t> </a:t>
            </a:r>
            <a:r>
              <a:rPr lang="de-AT" dirty="0" err="1"/>
              <a:t>sheet</a:t>
            </a:r>
            <a:r>
              <a:rPr lang="de-AT" dirty="0"/>
              <a:t> </a:t>
            </a:r>
            <a:r>
              <a:rPr lang="de-AT" dirty="0" err="1"/>
              <a:t>for</a:t>
            </a:r>
            <a:r>
              <a:rPr lang="de-AT" dirty="0"/>
              <a:t> </a:t>
            </a:r>
            <a:r>
              <a:rPr lang="de-AT" dirty="0" err="1"/>
              <a:t>further</a:t>
            </a:r>
            <a:r>
              <a:rPr lang="de-AT" dirty="0"/>
              <a:t> </a:t>
            </a:r>
            <a:r>
              <a:rPr lang="de-AT" dirty="0" err="1"/>
              <a:t>evaluation</a:t>
            </a:r>
            <a:r>
              <a:rPr lang="de-AT" dirty="0"/>
              <a:t> </a:t>
            </a:r>
            <a:r>
              <a:rPr lang="de-AT" dirty="0" err="1"/>
              <a:t>of</a:t>
            </a:r>
            <a:r>
              <a:rPr lang="de-AT" dirty="0"/>
              <a:t> </a:t>
            </a:r>
            <a:r>
              <a:rPr lang="de-AT" dirty="0" err="1"/>
              <a:t>saving</a:t>
            </a:r>
            <a:r>
              <a:rPr lang="de-AT" dirty="0"/>
              <a:t> </a:t>
            </a:r>
            <a:r>
              <a:rPr lang="de-AT" dirty="0" err="1"/>
              <a:t>measure</a:t>
            </a:r>
            <a:r>
              <a:rPr lang="de-AT" dirty="0"/>
              <a:t> </a:t>
            </a:r>
          </a:p>
        </p:txBody>
      </p:sp>
      <p:sp>
        <p:nvSpPr>
          <p:cNvPr id="4" name="Foliennummernplatzhalter 3"/>
          <p:cNvSpPr>
            <a:spLocks noGrp="1"/>
          </p:cNvSpPr>
          <p:nvPr>
            <p:ph type="sldNum" sz="quarter" idx="12"/>
          </p:nvPr>
        </p:nvSpPr>
        <p:spPr/>
        <p:txBody>
          <a:bodyPr/>
          <a:lstStyle/>
          <a:p>
            <a:fld id="{EA29A727-5B0F-406F-A76C-7B93759A547D}" type="slidenum">
              <a:rPr lang="fr-CH" smtClean="0"/>
              <a:t>37</a:t>
            </a:fld>
            <a:endParaRPr lang="fr-CH"/>
          </a:p>
        </p:txBody>
      </p:sp>
      <p:pic>
        <p:nvPicPr>
          <p:cNvPr id="5" name="Grafik 4"/>
          <p:cNvPicPr/>
          <p:nvPr/>
        </p:nvPicPr>
        <p:blipFill rotWithShape="1">
          <a:blip r:embed="rId3"/>
          <a:srcRect l="26101" t="9281" r="39807" b="3978"/>
          <a:stretch/>
        </p:blipFill>
        <p:spPr bwMode="auto">
          <a:xfrm>
            <a:off x="4767580" y="984644"/>
            <a:ext cx="3459479" cy="4992854"/>
          </a:xfrm>
          <a:prstGeom prst="rect">
            <a:avLst/>
          </a:prstGeom>
          <a:ln>
            <a:noFill/>
          </a:ln>
          <a:extLst>
            <a:ext uri="{53640926-AAD7-44D8-BBD7-CCE9431645EC}">
              <a14:shadowObscured xmlns:a14="http://schemas.microsoft.com/office/drawing/2010/main"/>
            </a:ext>
          </a:extLst>
        </p:spPr>
      </p:pic>
      <p:pic>
        <p:nvPicPr>
          <p:cNvPr id="6" name="Grafik 5"/>
          <p:cNvPicPr/>
          <p:nvPr/>
        </p:nvPicPr>
        <p:blipFill rotWithShape="1">
          <a:blip r:embed="rId4"/>
          <a:srcRect l="17259" t="13636" r="51099" b="6629"/>
          <a:stretch/>
        </p:blipFill>
        <p:spPr bwMode="auto">
          <a:xfrm>
            <a:off x="8407400" y="855014"/>
            <a:ext cx="3434080" cy="49514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0991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latin typeface="Arial Rounded MT Bold" panose="020F0704030504030204" pitchFamily="34" charset="0"/>
              </a:rPr>
              <a:t>Case Studies/Best Practice</a:t>
            </a:r>
          </a:p>
        </p:txBody>
      </p:sp>
      <p:sp>
        <p:nvSpPr>
          <p:cNvPr id="4" name="Foliennummernplatzhalter 3"/>
          <p:cNvSpPr>
            <a:spLocks noGrp="1"/>
          </p:cNvSpPr>
          <p:nvPr>
            <p:ph type="sldNum" sz="quarter" idx="12"/>
          </p:nvPr>
        </p:nvSpPr>
        <p:spPr/>
        <p:txBody>
          <a:bodyPr/>
          <a:lstStyle/>
          <a:p>
            <a:fld id="{EA29A727-5B0F-406F-A76C-7B93759A547D}" type="slidenum">
              <a:rPr lang="fr-CH" smtClean="0"/>
              <a:t>38</a:t>
            </a:fld>
            <a:endParaRPr lang="fr-CH"/>
          </a:p>
        </p:txBody>
      </p:sp>
      <p:sp>
        <p:nvSpPr>
          <p:cNvPr id="6" name="Textfeld 5"/>
          <p:cNvSpPr txBox="1"/>
          <p:nvPr/>
        </p:nvSpPr>
        <p:spPr>
          <a:xfrm>
            <a:off x="8372203" y="3438502"/>
            <a:ext cx="2636520" cy="1200329"/>
          </a:xfrm>
          <a:prstGeom prst="rect">
            <a:avLst/>
          </a:prstGeom>
          <a:solidFill>
            <a:schemeClr val="accent1"/>
          </a:solidFill>
        </p:spPr>
        <p:txBody>
          <a:bodyPr wrap="square" rtlCol="0">
            <a:spAutoFit/>
          </a:bodyPr>
          <a:lstStyle/>
          <a:p>
            <a:r>
              <a:rPr lang="de-AT" b="1" dirty="0">
                <a:solidFill>
                  <a:schemeClr val="bg1"/>
                </a:solidFill>
              </a:rPr>
              <a:t>Main Technologies – Mobility</a:t>
            </a:r>
          </a:p>
          <a:p>
            <a:r>
              <a:rPr lang="de-AT" b="1" dirty="0">
                <a:solidFill>
                  <a:schemeClr val="bg1"/>
                </a:solidFill>
              </a:rPr>
              <a:t>Content type :</a:t>
            </a:r>
          </a:p>
          <a:p>
            <a:r>
              <a:rPr lang="de-AT" b="1" dirty="0">
                <a:solidFill>
                  <a:schemeClr val="bg1"/>
                </a:solidFill>
                <a:effectLst>
                  <a:outerShdw blurRad="38100" dist="38100" dir="2700000" algn="tl">
                    <a:srgbClr val="000000">
                      <a:alpha val="43137"/>
                    </a:srgbClr>
                  </a:outerShdw>
                </a:effectLst>
              </a:rPr>
              <a:t> Fact Sheet</a:t>
            </a:r>
          </a:p>
        </p:txBody>
      </p:sp>
      <p:sp>
        <p:nvSpPr>
          <p:cNvPr id="7" name="Pfeil nach links 6"/>
          <p:cNvSpPr/>
          <p:nvPr/>
        </p:nvSpPr>
        <p:spPr>
          <a:xfrm>
            <a:off x="6629400" y="3688079"/>
            <a:ext cx="1127760" cy="660397"/>
          </a:xfrm>
          <a:prstGeom prst="lef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2" name="Grafik 11"/>
          <p:cNvPicPr/>
          <p:nvPr/>
        </p:nvPicPr>
        <p:blipFill rotWithShape="1">
          <a:blip r:embed="rId3"/>
          <a:srcRect l="66336" t="43242" r="12471" b="29989"/>
          <a:stretch/>
        </p:blipFill>
        <p:spPr bwMode="auto">
          <a:xfrm>
            <a:off x="8372203" y="4638831"/>
            <a:ext cx="2300151" cy="1502889"/>
          </a:xfrm>
          <a:prstGeom prst="rect">
            <a:avLst/>
          </a:prstGeom>
          <a:ln>
            <a:noFill/>
          </a:ln>
          <a:extLst>
            <a:ext uri="{53640926-AAD7-44D8-BBD7-CCE9431645EC}">
              <a14:shadowObscured xmlns:a14="http://schemas.microsoft.com/office/drawing/2010/main"/>
            </a:ext>
          </a:extLst>
        </p:spPr>
      </p:pic>
      <p:pic>
        <p:nvPicPr>
          <p:cNvPr id="13" name="Grafik 12"/>
          <p:cNvPicPr/>
          <p:nvPr/>
        </p:nvPicPr>
        <p:blipFill rotWithShape="1">
          <a:blip r:embed="rId4"/>
          <a:srcRect l="66153" t="13381" r="12006" b="15460"/>
          <a:stretch/>
        </p:blipFill>
        <p:spPr bwMode="auto">
          <a:xfrm>
            <a:off x="8372203" y="365761"/>
            <a:ext cx="1851932" cy="2922242"/>
          </a:xfrm>
          <a:prstGeom prst="rect">
            <a:avLst/>
          </a:prstGeom>
          <a:ln>
            <a:noFill/>
          </a:ln>
          <a:extLst>
            <a:ext uri="{53640926-AAD7-44D8-BBD7-CCE9431645EC}">
              <a14:shadowObscured xmlns:a14="http://schemas.microsoft.com/office/drawing/2010/main"/>
            </a:ext>
          </a:extLst>
        </p:spPr>
      </p:pic>
      <p:pic>
        <p:nvPicPr>
          <p:cNvPr id="8" name="Inhaltsplatzhalter 7"/>
          <p:cNvPicPr>
            <a:picLocks noGrp="1" noChangeAspect="1"/>
          </p:cNvPicPr>
          <p:nvPr>
            <p:ph idx="1"/>
          </p:nvPr>
        </p:nvPicPr>
        <p:blipFill rotWithShape="1">
          <a:blip r:embed="rId5"/>
          <a:srcRect l="5361" t="3981" r="37552" b="7042"/>
          <a:stretch/>
        </p:blipFill>
        <p:spPr>
          <a:xfrm>
            <a:off x="596900" y="940937"/>
            <a:ext cx="5588000" cy="5443483"/>
          </a:xfrm>
          <a:prstGeom prst="rect">
            <a:avLst/>
          </a:prstGeom>
        </p:spPr>
      </p:pic>
      <p:sp>
        <p:nvSpPr>
          <p:cNvPr id="9" name="Oval 2"/>
          <p:cNvSpPr/>
          <p:nvPr/>
        </p:nvSpPr>
        <p:spPr>
          <a:xfrm>
            <a:off x="8356963" y="5074441"/>
            <a:ext cx="1198517" cy="4298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15" name="Oval 2"/>
          <p:cNvSpPr/>
          <p:nvPr/>
        </p:nvSpPr>
        <p:spPr>
          <a:xfrm>
            <a:off x="8334103" y="3033372"/>
            <a:ext cx="1236617" cy="3298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Tree>
    <p:extLst>
      <p:ext uri="{BB962C8B-B14F-4D97-AF65-F5344CB8AC3E}">
        <p14:creationId xmlns:p14="http://schemas.microsoft.com/office/powerpoint/2010/main" val="3007843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latin typeface="Arial Rounded MT Bold" panose="020F0704030504030204" pitchFamily="34" charset="0"/>
              </a:rPr>
              <a:t>Best Practice</a:t>
            </a:r>
          </a:p>
        </p:txBody>
      </p:sp>
      <p:sp>
        <p:nvSpPr>
          <p:cNvPr id="3" name="Inhaltsplatzhalter 2"/>
          <p:cNvSpPr>
            <a:spLocks noGrp="1"/>
          </p:cNvSpPr>
          <p:nvPr>
            <p:ph idx="1"/>
          </p:nvPr>
        </p:nvSpPr>
        <p:spPr>
          <a:xfrm>
            <a:off x="472440" y="1349467"/>
            <a:ext cx="6659880" cy="4254498"/>
          </a:xfrm>
          <a:ln>
            <a:solidFill>
              <a:schemeClr val="accent3">
                <a:lumMod val="60000"/>
                <a:lumOff val="40000"/>
              </a:schemeClr>
            </a:solidFill>
          </a:ln>
        </p:spPr>
        <p:txBody>
          <a:bodyPr>
            <a:normAutofit/>
          </a:bodyPr>
          <a:lstStyle/>
          <a:p>
            <a:pPr>
              <a:lnSpc>
                <a:spcPct val="100000"/>
              </a:lnSpc>
            </a:pPr>
            <a:r>
              <a:rPr lang="de-AT" sz="2600" dirty="0"/>
              <a:t>Description </a:t>
            </a:r>
            <a:r>
              <a:rPr lang="de-AT" sz="2600" dirty="0" err="1"/>
              <a:t>of</a:t>
            </a:r>
            <a:r>
              <a:rPr lang="de-AT" sz="2600" dirty="0"/>
              <a:t> </a:t>
            </a:r>
            <a:r>
              <a:rPr lang="de-AT" sz="2600" dirty="0" err="1"/>
              <a:t>company</a:t>
            </a:r>
            <a:endParaRPr lang="de-AT" sz="2600" dirty="0"/>
          </a:p>
          <a:p>
            <a:pPr>
              <a:lnSpc>
                <a:spcPct val="100000"/>
              </a:lnSpc>
            </a:pPr>
            <a:r>
              <a:rPr lang="de-AT" sz="2600" dirty="0"/>
              <a:t>Initial </a:t>
            </a:r>
            <a:r>
              <a:rPr lang="de-AT" sz="2600" dirty="0" err="1"/>
              <a:t>situation</a:t>
            </a:r>
            <a:r>
              <a:rPr lang="de-AT" sz="2600" dirty="0"/>
              <a:t>, </a:t>
            </a:r>
            <a:r>
              <a:rPr lang="de-AT" sz="2600" dirty="0" err="1"/>
              <a:t>description</a:t>
            </a:r>
            <a:r>
              <a:rPr lang="de-AT" sz="2600" dirty="0"/>
              <a:t> </a:t>
            </a:r>
            <a:r>
              <a:rPr lang="de-AT" sz="2600" dirty="0" err="1"/>
              <a:t>of</a:t>
            </a:r>
            <a:r>
              <a:rPr lang="de-AT" sz="2600" dirty="0"/>
              <a:t> </a:t>
            </a:r>
            <a:r>
              <a:rPr lang="de-AT" sz="2600" dirty="0" err="1"/>
              <a:t>measure</a:t>
            </a:r>
            <a:endParaRPr lang="de-AT" sz="2600" dirty="0"/>
          </a:p>
          <a:p>
            <a:pPr>
              <a:lnSpc>
                <a:spcPct val="100000"/>
              </a:lnSpc>
            </a:pPr>
            <a:r>
              <a:rPr lang="de-AT" sz="2600" dirty="0" err="1"/>
              <a:t>Saving</a:t>
            </a:r>
            <a:r>
              <a:rPr lang="de-AT" sz="2600" dirty="0"/>
              <a:t>: </a:t>
            </a:r>
            <a:r>
              <a:rPr lang="de-AT" sz="2600" dirty="0" err="1"/>
              <a:t>Energy</a:t>
            </a:r>
            <a:r>
              <a:rPr lang="de-AT" sz="2600" dirty="0"/>
              <a:t>, CO2</a:t>
            </a:r>
          </a:p>
          <a:p>
            <a:pPr>
              <a:lnSpc>
                <a:spcPct val="100000"/>
              </a:lnSpc>
            </a:pPr>
            <a:r>
              <a:rPr lang="de-AT" sz="2600" dirty="0"/>
              <a:t>Information on </a:t>
            </a:r>
            <a:r>
              <a:rPr lang="de-AT" sz="2600" dirty="0" err="1"/>
              <a:t>economics</a:t>
            </a:r>
            <a:r>
              <a:rPr lang="de-AT" sz="2600" dirty="0"/>
              <a:t> </a:t>
            </a:r>
          </a:p>
          <a:p>
            <a:pPr marL="0" indent="0">
              <a:lnSpc>
                <a:spcPct val="100000"/>
              </a:lnSpc>
              <a:buNone/>
            </a:pPr>
            <a:r>
              <a:rPr lang="de-AT" sz="2600" dirty="0"/>
              <a:t>(</a:t>
            </a:r>
            <a:r>
              <a:rPr lang="de-AT" sz="2600" dirty="0" err="1"/>
              <a:t>investment</a:t>
            </a:r>
            <a:r>
              <a:rPr lang="de-AT" sz="2600" dirty="0"/>
              <a:t> </a:t>
            </a:r>
            <a:r>
              <a:rPr lang="de-AT" sz="2600" dirty="0" err="1"/>
              <a:t>costs</a:t>
            </a:r>
            <a:r>
              <a:rPr lang="de-AT" sz="2600" dirty="0"/>
              <a:t>, </a:t>
            </a:r>
            <a:r>
              <a:rPr lang="de-AT" sz="2600" dirty="0" err="1"/>
              <a:t>payback</a:t>
            </a:r>
            <a:r>
              <a:rPr lang="de-AT" sz="2600" dirty="0"/>
              <a:t> time) </a:t>
            </a:r>
            <a:r>
              <a:rPr lang="de-AT" sz="2600" dirty="0" err="1"/>
              <a:t>if</a:t>
            </a:r>
            <a:r>
              <a:rPr lang="de-AT" sz="2600" dirty="0"/>
              <a:t> </a:t>
            </a:r>
            <a:r>
              <a:rPr lang="de-AT" sz="2600" dirty="0" err="1"/>
              <a:t>available</a:t>
            </a:r>
            <a:endParaRPr lang="de-AT" sz="2600" dirty="0"/>
          </a:p>
          <a:p>
            <a:pPr>
              <a:lnSpc>
                <a:spcPct val="100000"/>
              </a:lnSpc>
            </a:pPr>
            <a:r>
              <a:rPr lang="de-AT" sz="2600" dirty="0"/>
              <a:t>Year </a:t>
            </a:r>
            <a:r>
              <a:rPr lang="de-AT" sz="2600" dirty="0" err="1"/>
              <a:t>of</a:t>
            </a:r>
            <a:r>
              <a:rPr lang="de-AT" sz="2600" dirty="0"/>
              <a:t> </a:t>
            </a:r>
            <a:r>
              <a:rPr lang="de-AT" sz="2600" dirty="0" err="1"/>
              <a:t>implementation</a:t>
            </a:r>
            <a:endParaRPr lang="de-AT" sz="2600" dirty="0"/>
          </a:p>
          <a:p>
            <a:pPr>
              <a:lnSpc>
                <a:spcPct val="100000"/>
              </a:lnSpc>
            </a:pPr>
            <a:r>
              <a:rPr lang="de-AT" sz="2600" dirty="0"/>
              <a:t>40 </a:t>
            </a:r>
            <a:r>
              <a:rPr lang="de-AT" sz="2600" dirty="0" err="1"/>
              <a:t>best</a:t>
            </a:r>
            <a:r>
              <a:rPr lang="de-AT" sz="2600" dirty="0"/>
              <a:t> </a:t>
            </a:r>
            <a:r>
              <a:rPr lang="de-AT" sz="2600" dirty="0" err="1"/>
              <a:t>practice</a:t>
            </a:r>
            <a:r>
              <a:rPr lang="de-AT" sz="2600" dirty="0"/>
              <a:t> </a:t>
            </a:r>
            <a:r>
              <a:rPr lang="de-AT" sz="2600" dirty="0" err="1"/>
              <a:t>examples</a:t>
            </a:r>
            <a:r>
              <a:rPr lang="de-AT" sz="2600" dirty="0"/>
              <a:t> </a:t>
            </a:r>
            <a:r>
              <a:rPr lang="de-AT" sz="2600" dirty="0" err="1"/>
              <a:t>covering</a:t>
            </a:r>
            <a:r>
              <a:rPr lang="de-AT" sz="2600" dirty="0"/>
              <a:t> all </a:t>
            </a:r>
            <a:r>
              <a:rPr lang="de-AT" sz="2600" dirty="0" err="1"/>
              <a:t>technological</a:t>
            </a:r>
            <a:r>
              <a:rPr lang="de-AT" sz="2600" dirty="0"/>
              <a:t> </a:t>
            </a:r>
            <a:r>
              <a:rPr lang="de-AT" sz="2600" dirty="0" err="1"/>
              <a:t>areas</a:t>
            </a:r>
            <a:endParaRPr lang="de-AT" sz="2600" dirty="0"/>
          </a:p>
        </p:txBody>
      </p:sp>
      <p:sp>
        <p:nvSpPr>
          <p:cNvPr id="4" name="Foliennummernplatzhalter 3"/>
          <p:cNvSpPr>
            <a:spLocks noGrp="1"/>
          </p:cNvSpPr>
          <p:nvPr>
            <p:ph type="sldNum" sz="quarter" idx="12"/>
          </p:nvPr>
        </p:nvSpPr>
        <p:spPr/>
        <p:txBody>
          <a:bodyPr/>
          <a:lstStyle/>
          <a:p>
            <a:fld id="{EA29A727-5B0F-406F-A76C-7B93759A547D}" type="slidenum">
              <a:rPr lang="fr-CH" smtClean="0"/>
              <a:t>39</a:t>
            </a:fld>
            <a:endParaRPr lang="fr-CH"/>
          </a:p>
        </p:txBody>
      </p:sp>
      <p:pic>
        <p:nvPicPr>
          <p:cNvPr id="5" name="Grafik 4"/>
          <p:cNvPicPr/>
          <p:nvPr/>
        </p:nvPicPr>
        <p:blipFill rotWithShape="1">
          <a:blip r:embed="rId3"/>
          <a:srcRect l="25995" t="7765" r="40232" b="4167"/>
          <a:stretch/>
        </p:blipFill>
        <p:spPr bwMode="auto">
          <a:xfrm>
            <a:off x="7676606" y="563880"/>
            <a:ext cx="3997234" cy="52338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8012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A0FB45-0C56-491C-A1FD-1400AF5373B8}"/>
              </a:ext>
            </a:extLst>
          </p:cNvPr>
          <p:cNvSpPr>
            <a:spLocks noGrp="1"/>
          </p:cNvSpPr>
          <p:nvPr>
            <p:ph type="title"/>
          </p:nvPr>
        </p:nvSpPr>
        <p:spPr>
          <a:xfrm>
            <a:off x="1334914" y="2756586"/>
            <a:ext cx="10515600" cy="1146176"/>
          </a:xfrm>
        </p:spPr>
        <p:txBody>
          <a:bodyPr>
            <a:normAutofit/>
          </a:bodyPr>
          <a:lstStyle/>
          <a:p>
            <a:r>
              <a:rPr lang="fr-CH" sz="4000" dirty="0"/>
              <a:t>Project introduction </a:t>
            </a:r>
          </a:p>
        </p:txBody>
      </p:sp>
      <p:pic>
        <p:nvPicPr>
          <p:cNvPr id="5" name="Espace réservé du contenu 4">
            <a:extLst>
              <a:ext uri="{FF2B5EF4-FFF2-40B4-BE49-F238E27FC236}">
                <a16:creationId xmlns:a16="http://schemas.microsoft.com/office/drawing/2014/main" id="{6E1AAD79-D587-4E88-BF56-2EC58D20DCDD}"/>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993677" y="935974"/>
            <a:ext cx="8360123" cy="810420"/>
          </a:xfrm>
        </p:spPr>
      </p:pic>
      <p:pic>
        <p:nvPicPr>
          <p:cNvPr id="9" name="Graphique 8">
            <a:extLst>
              <a:ext uri="{FF2B5EF4-FFF2-40B4-BE49-F238E27FC236}">
                <a16:creationId xmlns:a16="http://schemas.microsoft.com/office/drawing/2014/main" id="{DB337A52-854F-4929-A695-F543C3B49B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7103" y="537910"/>
            <a:ext cx="1395413" cy="1459817"/>
          </a:xfrm>
          <a:prstGeom prst="rect">
            <a:avLst/>
          </a:prstGeom>
        </p:spPr>
      </p:pic>
      <p:pic>
        <p:nvPicPr>
          <p:cNvPr id="11" name="Graphique 10">
            <a:extLst>
              <a:ext uri="{FF2B5EF4-FFF2-40B4-BE49-F238E27FC236}">
                <a16:creationId xmlns:a16="http://schemas.microsoft.com/office/drawing/2014/main" id="{42456DCA-87C1-4CE6-89F2-8832348B35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35470" y="514198"/>
            <a:ext cx="261940" cy="261940"/>
          </a:xfrm>
          <a:prstGeom prst="rect">
            <a:avLst/>
          </a:prstGeom>
        </p:spPr>
      </p:pic>
      <p:sp>
        <p:nvSpPr>
          <p:cNvPr id="15" name="ZoneTexte 14">
            <a:extLst>
              <a:ext uri="{FF2B5EF4-FFF2-40B4-BE49-F238E27FC236}">
                <a16:creationId xmlns:a16="http://schemas.microsoft.com/office/drawing/2014/main" id="{D286E074-9BBC-4827-A883-CBE72E84B81B}"/>
              </a:ext>
            </a:extLst>
          </p:cNvPr>
          <p:cNvSpPr txBox="1"/>
          <p:nvPr/>
        </p:nvSpPr>
        <p:spPr>
          <a:xfrm>
            <a:off x="2849216" y="1804127"/>
            <a:ext cx="8504584" cy="369332"/>
          </a:xfrm>
          <a:prstGeom prst="rect">
            <a:avLst/>
          </a:prstGeom>
          <a:noFill/>
        </p:spPr>
        <p:txBody>
          <a:bodyPr wrap="square" rtlCol="0">
            <a:spAutoFit/>
          </a:bodyPr>
          <a:lstStyle/>
          <a:p>
            <a:r>
              <a:rPr lang="en-GB" dirty="0" err="1">
                <a:solidFill>
                  <a:srgbClr val="1C631E"/>
                </a:solidFill>
                <a:latin typeface="Arial Black" panose="020B0A04020102020204" pitchFamily="34" charset="0"/>
              </a:rPr>
              <a:t>IMP</a:t>
            </a:r>
            <a:r>
              <a:rPr lang="en-GB" dirty="0" err="1">
                <a:solidFill>
                  <a:srgbClr val="166D9D"/>
                </a:solidFill>
                <a:latin typeface="Arial Black" panose="020B0A04020102020204" pitchFamily="34" charset="0"/>
              </a:rPr>
              <a:t>lement</a:t>
            </a:r>
            <a:r>
              <a:rPr lang="en-GB" dirty="0" err="1">
                <a:solidFill>
                  <a:srgbClr val="1C631E"/>
                </a:solidFill>
                <a:latin typeface="Arial Black" panose="020B0A04020102020204" pitchFamily="34" charset="0"/>
              </a:rPr>
              <a:t>A</a:t>
            </a:r>
            <a:r>
              <a:rPr lang="en-GB" dirty="0" err="1">
                <a:solidFill>
                  <a:srgbClr val="166D9D"/>
                </a:solidFill>
                <a:latin typeface="Arial Black" panose="020B0A04020102020204" pitchFamily="34" charset="0"/>
              </a:rPr>
              <a:t>tion</a:t>
            </a:r>
            <a:r>
              <a:rPr lang="en-GB" dirty="0">
                <a:solidFill>
                  <a:srgbClr val="166D9D"/>
                </a:solidFill>
                <a:latin typeface="Arial Black" panose="020B0A04020102020204" pitchFamily="34" charset="0"/>
              </a:rPr>
              <a:t> </a:t>
            </a:r>
            <a:r>
              <a:rPr lang="en-GB" dirty="0">
                <a:solidFill>
                  <a:srgbClr val="1C631E"/>
                </a:solidFill>
                <a:latin typeface="Arial Black" panose="020B0A04020102020204" pitchFamily="34" charset="0"/>
              </a:rPr>
              <a:t>W</a:t>
            </a:r>
            <a:r>
              <a:rPr lang="en-GB" dirty="0">
                <a:solidFill>
                  <a:srgbClr val="166D9D"/>
                </a:solidFill>
                <a:latin typeface="Arial Black" panose="020B0A04020102020204" pitchFamily="34" charset="0"/>
              </a:rPr>
              <a:t>ork and </a:t>
            </a:r>
            <a:r>
              <a:rPr lang="en-GB" dirty="0">
                <a:solidFill>
                  <a:srgbClr val="1C631E"/>
                </a:solidFill>
                <a:latin typeface="Arial Black" panose="020B0A04020102020204" pitchFamily="34" charset="0"/>
              </a:rPr>
              <a:t>A</a:t>
            </a:r>
            <a:r>
              <a:rPr lang="en-GB" dirty="0">
                <a:solidFill>
                  <a:srgbClr val="166D9D"/>
                </a:solidFill>
                <a:latin typeface="Arial Black" panose="020B0A04020102020204" pitchFamily="34" charset="0"/>
              </a:rPr>
              <a:t>ctions </a:t>
            </a:r>
            <a:r>
              <a:rPr lang="en-GB" dirty="0">
                <a:solidFill>
                  <a:srgbClr val="1C631E"/>
                </a:solidFill>
                <a:latin typeface="Arial Black" panose="020B0A04020102020204" pitchFamily="34" charset="0"/>
              </a:rPr>
              <a:t>T</a:t>
            </a:r>
            <a:r>
              <a:rPr lang="en-GB" dirty="0">
                <a:solidFill>
                  <a:srgbClr val="166D9D"/>
                </a:solidFill>
                <a:latin typeface="Arial Black" panose="020B0A04020102020204" pitchFamily="34" charset="0"/>
              </a:rPr>
              <a:t>o change the energy </a:t>
            </a:r>
            <a:r>
              <a:rPr lang="en-GB" dirty="0" err="1">
                <a:solidFill>
                  <a:srgbClr val="166D9D"/>
                </a:solidFill>
                <a:latin typeface="Arial Black" panose="020B0A04020102020204" pitchFamily="34" charset="0"/>
              </a:rPr>
              <a:t>cul</a:t>
            </a:r>
            <a:r>
              <a:rPr lang="en-GB" dirty="0" err="1">
                <a:solidFill>
                  <a:srgbClr val="1C631E"/>
                </a:solidFill>
                <a:latin typeface="Arial Black" panose="020B0A04020102020204" pitchFamily="34" charset="0"/>
              </a:rPr>
              <a:t>T</a:t>
            </a:r>
            <a:r>
              <a:rPr lang="en-GB" dirty="0" err="1">
                <a:solidFill>
                  <a:srgbClr val="166D9D"/>
                </a:solidFill>
                <a:latin typeface="Arial Black" panose="020B0A04020102020204" pitchFamily="34" charset="0"/>
              </a:rPr>
              <a:t>ure</a:t>
            </a:r>
            <a:endParaRPr lang="fr-CH" dirty="0">
              <a:latin typeface="Arial Black" panose="020B0A04020102020204" pitchFamily="34" charset="0"/>
            </a:endParaRPr>
          </a:p>
        </p:txBody>
      </p:sp>
      <p:sp>
        <p:nvSpPr>
          <p:cNvPr id="10" name="TextBox 14">
            <a:extLst>
              <a:ext uri="{FF2B5EF4-FFF2-40B4-BE49-F238E27FC236}">
                <a16:creationId xmlns:a16="http://schemas.microsoft.com/office/drawing/2014/main" id="{3662EBEE-FF99-4338-96B3-511FD4FDB242}"/>
              </a:ext>
            </a:extLst>
          </p:cNvPr>
          <p:cNvSpPr txBox="1"/>
          <p:nvPr/>
        </p:nvSpPr>
        <p:spPr>
          <a:xfrm>
            <a:off x="1901766" y="6026845"/>
            <a:ext cx="8636000" cy="540830"/>
          </a:xfrm>
          <a:prstGeom prst="rect">
            <a:avLst/>
          </a:prstGeom>
          <a:noFill/>
        </p:spPr>
        <p:txBody>
          <a:bodyPr wrap="square" tIns="108000" bIns="72000" rtlCol="0" anchor="ctr" anchorCtr="0">
            <a:spAutoFit/>
          </a:bodyPr>
          <a:lstStyle/>
          <a:p>
            <a:pPr algn="ctr"/>
            <a:r>
              <a:rPr lang="en-GB" sz="1400" b="0" baseline="30000" dirty="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The sole responsibility for the content of this publication lies with the IMPAWATT project consortium. It does not necessarily reflect the opinion of the European Union. Neither  EASME</a:t>
            </a:r>
            <a:r>
              <a:rPr lang="en-GB" sz="1400" b="0" dirty="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400" b="0" baseline="30000" dirty="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nor the European Commission are responsible for any use that may be made of the information contained therein.</a:t>
            </a:r>
            <a:endParaRPr lang="es-ES" sz="1400" b="0" dirty="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ZoneTexte 11">
            <a:extLst>
              <a:ext uri="{FF2B5EF4-FFF2-40B4-BE49-F238E27FC236}">
                <a16:creationId xmlns:a16="http://schemas.microsoft.com/office/drawing/2014/main" id="{0658A98F-AAC3-43EA-B394-AD4B80C9A91A}"/>
              </a:ext>
            </a:extLst>
          </p:cNvPr>
          <p:cNvSpPr txBox="1"/>
          <p:nvPr/>
        </p:nvSpPr>
        <p:spPr>
          <a:xfrm>
            <a:off x="1187103" y="4485889"/>
            <a:ext cx="6094602" cy="646331"/>
          </a:xfrm>
          <a:prstGeom prst="rect">
            <a:avLst/>
          </a:prstGeom>
          <a:noFill/>
        </p:spPr>
        <p:txBody>
          <a:bodyPr wrap="square">
            <a:spAutoFit/>
          </a:bodyPr>
          <a:lstStyle/>
          <a:p>
            <a:r>
              <a:rPr lang="fr-FR" sz="1800" b="1" dirty="0">
                <a:solidFill>
                  <a:schemeClr val="tx1">
                    <a:lumMod val="95000"/>
                    <a:lumOff val="5000"/>
                  </a:schemeClr>
                </a:solidFill>
              </a:rPr>
              <a:t>Yannick Riesen</a:t>
            </a:r>
          </a:p>
          <a:p>
            <a:r>
              <a:rPr lang="fr-FR" sz="1800" dirty="0"/>
              <a:t>SWITZERLAND</a:t>
            </a:r>
          </a:p>
        </p:txBody>
      </p:sp>
      <p:pic>
        <p:nvPicPr>
          <p:cNvPr id="13" name="Picture 2" descr="Planair SA - Architectes.ch">
            <a:extLst>
              <a:ext uri="{FF2B5EF4-FFF2-40B4-BE49-F238E27FC236}">
                <a16:creationId xmlns:a16="http://schemas.microsoft.com/office/drawing/2014/main" id="{FBF36580-C864-40BB-AC31-F674AE89F44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4914" y="5095974"/>
            <a:ext cx="1514302" cy="73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205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Quiz View </a:t>
            </a:r>
            <a:r>
              <a:rPr lang="de-AT" dirty="0" err="1"/>
              <a:t>of</a:t>
            </a:r>
            <a:r>
              <a:rPr lang="de-AT" dirty="0"/>
              <a:t> </a:t>
            </a:r>
            <a:r>
              <a:rPr lang="de-AT" dirty="0" err="1"/>
              <a:t>Employees</a:t>
            </a:r>
            <a:endParaRPr lang="de-AT" dirty="0"/>
          </a:p>
        </p:txBody>
      </p:sp>
      <p:sp>
        <p:nvSpPr>
          <p:cNvPr id="3" name="Inhaltsplatzhalter 2"/>
          <p:cNvSpPr>
            <a:spLocks noGrp="1"/>
          </p:cNvSpPr>
          <p:nvPr>
            <p:ph idx="1"/>
          </p:nvPr>
        </p:nvSpPr>
        <p:spPr/>
        <p:txBody>
          <a:bodyPr/>
          <a:lstStyle/>
          <a:p>
            <a:endParaRPr lang="de-AT" dirty="0"/>
          </a:p>
        </p:txBody>
      </p:sp>
      <p:sp>
        <p:nvSpPr>
          <p:cNvPr id="4" name="Foliennummernplatzhalter 3"/>
          <p:cNvSpPr>
            <a:spLocks noGrp="1"/>
          </p:cNvSpPr>
          <p:nvPr>
            <p:ph type="sldNum" sz="quarter" idx="12"/>
          </p:nvPr>
        </p:nvSpPr>
        <p:spPr/>
        <p:txBody>
          <a:bodyPr/>
          <a:lstStyle/>
          <a:p>
            <a:fld id="{EA29A727-5B0F-406F-A76C-7B93759A547D}" type="slidenum">
              <a:rPr lang="fr-CH" smtClean="0"/>
              <a:t>40</a:t>
            </a:fld>
            <a:endParaRPr lang="fr-CH"/>
          </a:p>
        </p:txBody>
      </p:sp>
      <p:pic>
        <p:nvPicPr>
          <p:cNvPr id="6" name="Grafik 5"/>
          <p:cNvPicPr/>
          <p:nvPr/>
        </p:nvPicPr>
        <p:blipFill rotWithShape="1">
          <a:blip r:embed="rId3"/>
          <a:srcRect l="847" t="1918" r="2061" b="38767"/>
          <a:stretch/>
        </p:blipFill>
        <p:spPr bwMode="auto">
          <a:xfrm>
            <a:off x="239085" y="3162299"/>
            <a:ext cx="5726295" cy="2924806"/>
          </a:xfrm>
          <a:prstGeom prst="rect">
            <a:avLst/>
          </a:prstGeom>
          <a:ln>
            <a:noFill/>
          </a:ln>
          <a:extLst>
            <a:ext uri="{53640926-AAD7-44D8-BBD7-CCE9431645EC}">
              <a14:shadowObscured xmlns:a14="http://schemas.microsoft.com/office/drawing/2010/main"/>
            </a:ext>
          </a:extLst>
        </p:spPr>
      </p:pic>
      <p:pic>
        <p:nvPicPr>
          <p:cNvPr id="7" name="Grafik 6"/>
          <p:cNvPicPr/>
          <p:nvPr/>
        </p:nvPicPr>
        <p:blipFill rotWithShape="1">
          <a:blip r:embed="rId4"/>
          <a:srcRect l="-386" t="1781" r="5837" b="3972"/>
          <a:stretch/>
        </p:blipFill>
        <p:spPr bwMode="auto">
          <a:xfrm>
            <a:off x="6267449" y="3105148"/>
            <a:ext cx="5343979" cy="3179537"/>
          </a:xfrm>
          <a:prstGeom prst="rect">
            <a:avLst/>
          </a:prstGeom>
          <a:ln>
            <a:noFill/>
          </a:ln>
          <a:extLst>
            <a:ext uri="{53640926-AAD7-44D8-BBD7-CCE9431645EC}">
              <a14:shadowObscured xmlns:a14="http://schemas.microsoft.com/office/drawing/2010/main"/>
            </a:ext>
          </a:extLst>
        </p:spPr>
      </p:pic>
      <p:sp>
        <p:nvSpPr>
          <p:cNvPr id="9" name="Oval 2"/>
          <p:cNvSpPr/>
          <p:nvPr/>
        </p:nvSpPr>
        <p:spPr>
          <a:xfrm>
            <a:off x="911858" y="2087426"/>
            <a:ext cx="1678940" cy="5509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10" name="Textfeld 9"/>
          <p:cNvSpPr txBox="1"/>
          <p:nvPr/>
        </p:nvSpPr>
        <p:spPr>
          <a:xfrm>
            <a:off x="6506028" y="1011999"/>
            <a:ext cx="5105400" cy="1200329"/>
          </a:xfrm>
          <a:prstGeom prst="rect">
            <a:avLst/>
          </a:prstGeom>
          <a:solidFill>
            <a:schemeClr val="accent1"/>
          </a:solidFill>
        </p:spPr>
        <p:txBody>
          <a:bodyPr wrap="square" rtlCol="0">
            <a:spAutoFit/>
          </a:bodyPr>
          <a:lstStyle/>
          <a:p>
            <a:r>
              <a:rPr lang="de-AT" dirty="0" err="1"/>
              <a:t>Invited</a:t>
            </a:r>
            <a:r>
              <a:rPr lang="de-AT" dirty="0"/>
              <a:t> </a:t>
            </a:r>
            <a:r>
              <a:rPr lang="de-AT" dirty="0" err="1"/>
              <a:t>Employees</a:t>
            </a:r>
            <a:r>
              <a:rPr lang="de-AT" dirty="0"/>
              <a:t> </a:t>
            </a:r>
            <a:r>
              <a:rPr lang="de-AT" dirty="0" err="1"/>
              <a:t>get</a:t>
            </a:r>
            <a:r>
              <a:rPr lang="de-AT" dirty="0"/>
              <a:t> email </a:t>
            </a:r>
            <a:r>
              <a:rPr lang="de-AT" dirty="0" err="1"/>
              <a:t>with</a:t>
            </a:r>
            <a:r>
              <a:rPr lang="de-AT" dirty="0"/>
              <a:t> </a:t>
            </a:r>
            <a:r>
              <a:rPr lang="de-AT" dirty="0" err="1"/>
              <a:t>invitation</a:t>
            </a:r>
            <a:r>
              <a:rPr lang="de-AT" dirty="0"/>
              <a:t> </a:t>
            </a:r>
            <a:r>
              <a:rPr lang="de-AT" dirty="0" err="1"/>
              <a:t>and</a:t>
            </a:r>
            <a:r>
              <a:rPr lang="de-AT" dirty="0"/>
              <a:t> </a:t>
            </a:r>
            <a:r>
              <a:rPr lang="de-AT" dirty="0" err="1"/>
              <a:t>start</a:t>
            </a:r>
            <a:r>
              <a:rPr lang="de-AT" dirty="0"/>
              <a:t> </a:t>
            </a:r>
            <a:r>
              <a:rPr lang="de-AT" dirty="0" err="1"/>
              <a:t>directly</a:t>
            </a:r>
            <a:r>
              <a:rPr lang="de-AT" dirty="0"/>
              <a:t> </a:t>
            </a:r>
            <a:r>
              <a:rPr lang="de-AT" dirty="0" err="1"/>
              <a:t>without</a:t>
            </a:r>
            <a:r>
              <a:rPr lang="de-AT" dirty="0"/>
              <a:t> </a:t>
            </a:r>
            <a:r>
              <a:rPr lang="de-AT" dirty="0" err="1"/>
              <a:t>registration</a:t>
            </a:r>
            <a:r>
              <a:rPr lang="de-AT" dirty="0"/>
              <a:t> </a:t>
            </a:r>
            <a:r>
              <a:rPr lang="de-AT" dirty="0" err="1"/>
              <a:t>the</a:t>
            </a:r>
            <a:r>
              <a:rPr lang="de-AT" dirty="0"/>
              <a:t> </a:t>
            </a:r>
            <a:r>
              <a:rPr lang="de-AT" dirty="0" err="1"/>
              <a:t>quiz</a:t>
            </a:r>
            <a:r>
              <a:rPr lang="de-AT" dirty="0"/>
              <a:t>. At </a:t>
            </a:r>
            <a:r>
              <a:rPr lang="de-AT" dirty="0" err="1"/>
              <a:t>the</a:t>
            </a:r>
            <a:r>
              <a:rPr lang="de-AT" dirty="0"/>
              <a:t> end, </a:t>
            </a:r>
            <a:r>
              <a:rPr lang="de-AT" dirty="0" err="1"/>
              <a:t>they</a:t>
            </a:r>
            <a:r>
              <a:rPr lang="de-AT" dirty="0"/>
              <a:t> </a:t>
            </a:r>
            <a:r>
              <a:rPr lang="de-AT" dirty="0" err="1"/>
              <a:t>get</a:t>
            </a:r>
            <a:r>
              <a:rPr lang="de-AT" dirty="0"/>
              <a:t> </a:t>
            </a:r>
            <a:r>
              <a:rPr lang="de-AT" dirty="0" err="1"/>
              <a:t>the</a:t>
            </a:r>
            <a:r>
              <a:rPr lang="de-AT" dirty="0"/>
              <a:t> </a:t>
            </a:r>
            <a:r>
              <a:rPr lang="de-AT" dirty="0" err="1"/>
              <a:t>result</a:t>
            </a:r>
            <a:r>
              <a:rPr lang="de-AT" dirty="0"/>
              <a:t> </a:t>
            </a:r>
            <a:r>
              <a:rPr lang="de-AT" dirty="0" err="1"/>
              <a:t>and</a:t>
            </a:r>
            <a:r>
              <a:rPr lang="de-AT" dirty="0"/>
              <a:t> </a:t>
            </a:r>
            <a:r>
              <a:rPr lang="de-AT" dirty="0" err="1"/>
              <a:t>for</a:t>
            </a:r>
            <a:r>
              <a:rPr lang="de-AT" dirty="0"/>
              <a:t> </a:t>
            </a:r>
            <a:r>
              <a:rPr lang="de-AT" dirty="0" err="1"/>
              <a:t>each</a:t>
            </a:r>
            <a:r>
              <a:rPr lang="de-AT" dirty="0"/>
              <a:t> </a:t>
            </a:r>
            <a:r>
              <a:rPr lang="de-AT" dirty="0" err="1"/>
              <a:t>question</a:t>
            </a:r>
            <a:r>
              <a:rPr lang="de-AT" dirty="0"/>
              <a:t> </a:t>
            </a:r>
            <a:r>
              <a:rPr lang="de-AT" dirty="0" err="1"/>
              <a:t>their</a:t>
            </a:r>
            <a:r>
              <a:rPr lang="de-AT" dirty="0"/>
              <a:t> </a:t>
            </a:r>
            <a:r>
              <a:rPr lang="de-AT" dirty="0" err="1"/>
              <a:t>answer</a:t>
            </a:r>
            <a:r>
              <a:rPr lang="de-AT" dirty="0"/>
              <a:t> </a:t>
            </a:r>
            <a:r>
              <a:rPr lang="de-AT" dirty="0" err="1"/>
              <a:t>and</a:t>
            </a:r>
            <a:r>
              <a:rPr lang="de-AT" dirty="0"/>
              <a:t> </a:t>
            </a:r>
            <a:r>
              <a:rPr lang="de-AT" dirty="0" err="1"/>
              <a:t>the</a:t>
            </a:r>
            <a:r>
              <a:rPr lang="de-AT" dirty="0"/>
              <a:t> </a:t>
            </a:r>
            <a:r>
              <a:rPr lang="de-AT" dirty="0" err="1"/>
              <a:t>correct</a:t>
            </a:r>
            <a:r>
              <a:rPr lang="de-AT" dirty="0"/>
              <a:t> </a:t>
            </a:r>
            <a:r>
              <a:rPr lang="de-AT" dirty="0" err="1"/>
              <a:t>answer</a:t>
            </a:r>
            <a:endParaRPr lang="de-AT" dirty="0"/>
          </a:p>
        </p:txBody>
      </p:sp>
      <p:sp>
        <p:nvSpPr>
          <p:cNvPr id="11" name="Pfeil nach links 10"/>
          <p:cNvSpPr/>
          <p:nvPr/>
        </p:nvSpPr>
        <p:spPr>
          <a:xfrm>
            <a:off x="5602514" y="1236751"/>
            <a:ext cx="914399" cy="930275"/>
          </a:xfrm>
          <a:prstGeom prst="leftArrow">
            <a:avLst>
              <a:gd name="adj1" fmla="val 50000"/>
              <a:gd name="adj2" fmla="val 478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Pfeil nach unten 4"/>
          <p:cNvSpPr/>
          <p:nvPr/>
        </p:nvSpPr>
        <p:spPr>
          <a:xfrm>
            <a:off x="8110537" y="2362925"/>
            <a:ext cx="1164092" cy="7185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2" name="Grafik 11"/>
          <p:cNvPicPr/>
          <p:nvPr/>
        </p:nvPicPr>
        <p:blipFill rotWithShape="1">
          <a:blip r:embed="rId5"/>
          <a:srcRect l="25712" t="21498" r="4409" b="26378"/>
          <a:stretch/>
        </p:blipFill>
        <p:spPr bwMode="auto">
          <a:xfrm>
            <a:off x="261257" y="810805"/>
            <a:ext cx="5341257" cy="22943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9772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View </a:t>
            </a:r>
            <a:r>
              <a:rPr lang="de-AT" dirty="0" err="1"/>
              <a:t>of</a:t>
            </a:r>
            <a:r>
              <a:rPr lang="de-AT" dirty="0"/>
              <a:t> Energiemanager</a:t>
            </a:r>
          </a:p>
        </p:txBody>
      </p:sp>
      <p:sp>
        <p:nvSpPr>
          <p:cNvPr id="3" name="Inhaltsplatzhalter 2"/>
          <p:cNvSpPr>
            <a:spLocks noGrp="1"/>
          </p:cNvSpPr>
          <p:nvPr>
            <p:ph idx="1"/>
          </p:nvPr>
        </p:nvSpPr>
        <p:spPr/>
        <p:txBody>
          <a:bodyPr/>
          <a:lstStyle/>
          <a:p>
            <a:endParaRPr lang="de-AT" dirty="0"/>
          </a:p>
        </p:txBody>
      </p:sp>
      <p:sp>
        <p:nvSpPr>
          <p:cNvPr id="4" name="Foliennummernplatzhalter 3"/>
          <p:cNvSpPr>
            <a:spLocks noGrp="1"/>
          </p:cNvSpPr>
          <p:nvPr>
            <p:ph type="sldNum" sz="quarter" idx="12"/>
          </p:nvPr>
        </p:nvSpPr>
        <p:spPr/>
        <p:txBody>
          <a:bodyPr/>
          <a:lstStyle/>
          <a:p>
            <a:fld id="{EA29A727-5B0F-406F-A76C-7B93759A547D}" type="slidenum">
              <a:rPr lang="fr-CH" smtClean="0"/>
              <a:t>41</a:t>
            </a:fld>
            <a:endParaRPr lang="fr-CH"/>
          </a:p>
        </p:txBody>
      </p:sp>
      <p:pic>
        <p:nvPicPr>
          <p:cNvPr id="5" name="Grafik 4"/>
          <p:cNvPicPr/>
          <p:nvPr/>
        </p:nvPicPr>
        <p:blipFill rotWithShape="1">
          <a:blip r:embed="rId3"/>
          <a:srcRect l="11866" t="5891" r="33038" b="23151"/>
          <a:stretch/>
        </p:blipFill>
        <p:spPr bwMode="auto">
          <a:xfrm>
            <a:off x="695842" y="879831"/>
            <a:ext cx="5847014" cy="4138424"/>
          </a:xfrm>
          <a:prstGeom prst="rect">
            <a:avLst/>
          </a:prstGeom>
          <a:ln>
            <a:noFill/>
          </a:ln>
          <a:extLst>
            <a:ext uri="{53640926-AAD7-44D8-BBD7-CCE9431645EC}">
              <a14:shadowObscured xmlns:a14="http://schemas.microsoft.com/office/drawing/2010/main"/>
            </a:ext>
          </a:extLst>
        </p:spPr>
      </p:pic>
      <p:pic>
        <p:nvPicPr>
          <p:cNvPr id="7" name="Grafik 6"/>
          <p:cNvPicPr/>
          <p:nvPr/>
        </p:nvPicPr>
        <p:blipFill rotWithShape="1">
          <a:blip r:embed="rId4"/>
          <a:srcRect l="14949" t="4795" r="30418" b="4563"/>
          <a:stretch/>
        </p:blipFill>
        <p:spPr bwMode="auto">
          <a:xfrm>
            <a:off x="6036944" y="930274"/>
            <a:ext cx="5364481" cy="3756025"/>
          </a:xfrm>
          <a:prstGeom prst="rect">
            <a:avLst/>
          </a:prstGeom>
          <a:ln>
            <a:noFill/>
          </a:ln>
          <a:extLst>
            <a:ext uri="{53640926-AAD7-44D8-BBD7-CCE9431645EC}">
              <a14:shadowObscured xmlns:a14="http://schemas.microsoft.com/office/drawing/2010/main"/>
            </a:ext>
          </a:extLst>
        </p:spPr>
      </p:pic>
      <p:sp>
        <p:nvSpPr>
          <p:cNvPr id="8" name="Oval 2"/>
          <p:cNvSpPr/>
          <p:nvPr/>
        </p:nvSpPr>
        <p:spPr>
          <a:xfrm>
            <a:off x="3369308" y="3012076"/>
            <a:ext cx="1678940" cy="5509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9" name="Oval 2"/>
          <p:cNvSpPr/>
          <p:nvPr/>
        </p:nvSpPr>
        <p:spPr>
          <a:xfrm>
            <a:off x="9284333" y="2141853"/>
            <a:ext cx="1678940" cy="5509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10" name="Textfeld 9"/>
          <p:cNvSpPr txBox="1"/>
          <p:nvPr/>
        </p:nvSpPr>
        <p:spPr>
          <a:xfrm>
            <a:off x="984475" y="5452604"/>
            <a:ext cx="4949600" cy="646331"/>
          </a:xfrm>
          <a:prstGeom prst="rect">
            <a:avLst/>
          </a:prstGeom>
          <a:solidFill>
            <a:schemeClr val="accent1"/>
          </a:solidFill>
        </p:spPr>
        <p:txBody>
          <a:bodyPr wrap="square" rtlCol="0">
            <a:spAutoFit/>
          </a:bodyPr>
          <a:lstStyle/>
          <a:p>
            <a:r>
              <a:rPr lang="de-AT" dirty="0"/>
              <a:t>List </a:t>
            </a:r>
            <a:r>
              <a:rPr lang="de-AT" dirty="0" err="1"/>
              <a:t>of</a:t>
            </a:r>
            <a:r>
              <a:rPr lang="de-AT" dirty="0"/>
              <a:t> </a:t>
            </a:r>
            <a:r>
              <a:rPr lang="de-AT" dirty="0" err="1"/>
              <a:t>my</a:t>
            </a:r>
            <a:r>
              <a:rPr lang="de-AT" dirty="0"/>
              <a:t> </a:t>
            </a:r>
            <a:r>
              <a:rPr lang="de-AT" dirty="0" err="1"/>
              <a:t>quizzes</a:t>
            </a:r>
            <a:r>
              <a:rPr lang="de-AT" dirty="0"/>
              <a:t> </a:t>
            </a:r>
            <a:r>
              <a:rPr lang="de-AT" dirty="0" err="1"/>
              <a:t>energymanager</a:t>
            </a:r>
            <a:r>
              <a:rPr lang="de-AT" dirty="0"/>
              <a:t> </a:t>
            </a:r>
            <a:r>
              <a:rPr lang="de-AT" dirty="0" err="1"/>
              <a:t>can</a:t>
            </a:r>
            <a:r>
              <a:rPr lang="de-AT" dirty="0"/>
              <a:t> </a:t>
            </a:r>
            <a:r>
              <a:rPr lang="de-AT" dirty="0" err="1"/>
              <a:t>see</a:t>
            </a:r>
            <a:r>
              <a:rPr lang="de-AT" dirty="0"/>
              <a:t> </a:t>
            </a:r>
            <a:r>
              <a:rPr lang="de-AT" dirty="0" err="1"/>
              <a:t>the</a:t>
            </a:r>
            <a:r>
              <a:rPr lang="de-AT" dirty="0"/>
              <a:t> total </a:t>
            </a:r>
            <a:r>
              <a:rPr lang="de-AT" dirty="0" err="1"/>
              <a:t>results</a:t>
            </a:r>
            <a:endParaRPr lang="de-AT" dirty="0"/>
          </a:p>
        </p:txBody>
      </p:sp>
      <p:sp>
        <p:nvSpPr>
          <p:cNvPr id="12" name="Textfeld 11"/>
          <p:cNvSpPr txBox="1"/>
          <p:nvPr/>
        </p:nvSpPr>
        <p:spPr>
          <a:xfrm>
            <a:off x="6441256" y="5175606"/>
            <a:ext cx="5464993" cy="1200329"/>
          </a:xfrm>
          <a:prstGeom prst="rect">
            <a:avLst/>
          </a:prstGeom>
          <a:solidFill>
            <a:schemeClr val="accent1"/>
          </a:solidFill>
        </p:spPr>
        <p:txBody>
          <a:bodyPr wrap="square" rtlCol="0">
            <a:spAutoFit/>
          </a:bodyPr>
          <a:lstStyle/>
          <a:p>
            <a:r>
              <a:rPr lang="de-AT" dirty="0" err="1"/>
              <a:t>Results</a:t>
            </a:r>
            <a:r>
              <a:rPr lang="de-AT" dirty="0"/>
              <a:t> </a:t>
            </a:r>
            <a:r>
              <a:rPr lang="de-AT" dirty="0" err="1"/>
              <a:t>for</a:t>
            </a:r>
            <a:r>
              <a:rPr lang="de-AT" dirty="0"/>
              <a:t> </a:t>
            </a:r>
            <a:r>
              <a:rPr lang="de-AT" dirty="0" err="1"/>
              <a:t>the</a:t>
            </a:r>
            <a:r>
              <a:rPr lang="de-AT" dirty="0"/>
              <a:t> </a:t>
            </a:r>
            <a:r>
              <a:rPr lang="de-AT" dirty="0" err="1"/>
              <a:t>energymanager</a:t>
            </a:r>
            <a:r>
              <a:rPr lang="de-AT" dirty="0"/>
              <a:t>: </a:t>
            </a:r>
            <a:r>
              <a:rPr lang="de-AT" dirty="0" err="1"/>
              <a:t>Number</a:t>
            </a:r>
            <a:r>
              <a:rPr lang="de-AT" dirty="0"/>
              <a:t> </a:t>
            </a:r>
            <a:r>
              <a:rPr lang="de-AT" dirty="0" err="1"/>
              <a:t>of</a:t>
            </a:r>
            <a:r>
              <a:rPr lang="de-AT" dirty="0"/>
              <a:t> </a:t>
            </a:r>
            <a:r>
              <a:rPr lang="de-AT" dirty="0" err="1"/>
              <a:t>started</a:t>
            </a:r>
            <a:r>
              <a:rPr lang="de-AT" dirty="0"/>
              <a:t> </a:t>
            </a:r>
            <a:r>
              <a:rPr lang="de-AT" dirty="0" err="1"/>
              <a:t>and</a:t>
            </a:r>
            <a:r>
              <a:rPr lang="de-AT" dirty="0"/>
              <a:t> </a:t>
            </a:r>
            <a:r>
              <a:rPr lang="de-AT" dirty="0" err="1"/>
              <a:t>finalized</a:t>
            </a:r>
            <a:r>
              <a:rPr lang="de-AT" dirty="0"/>
              <a:t> </a:t>
            </a:r>
            <a:r>
              <a:rPr lang="de-AT" dirty="0" err="1"/>
              <a:t>quizzes</a:t>
            </a:r>
            <a:r>
              <a:rPr lang="de-AT" dirty="0"/>
              <a:t>, </a:t>
            </a:r>
            <a:r>
              <a:rPr lang="de-AT" dirty="0" err="1"/>
              <a:t>average</a:t>
            </a:r>
            <a:r>
              <a:rPr lang="de-AT" dirty="0"/>
              <a:t> </a:t>
            </a:r>
            <a:r>
              <a:rPr lang="de-AT" dirty="0" err="1"/>
              <a:t>points</a:t>
            </a:r>
            <a:r>
              <a:rPr lang="de-AT" dirty="0"/>
              <a:t> per </a:t>
            </a:r>
            <a:r>
              <a:rPr lang="de-AT" dirty="0" err="1"/>
              <a:t>participant</a:t>
            </a:r>
            <a:r>
              <a:rPr lang="de-AT" dirty="0"/>
              <a:t>, </a:t>
            </a:r>
            <a:r>
              <a:rPr lang="de-AT" dirty="0" err="1"/>
              <a:t>for</a:t>
            </a:r>
            <a:r>
              <a:rPr lang="de-AT" dirty="0"/>
              <a:t> </a:t>
            </a:r>
            <a:r>
              <a:rPr lang="de-AT" dirty="0" err="1"/>
              <a:t>each</a:t>
            </a:r>
            <a:r>
              <a:rPr lang="de-AT" dirty="0"/>
              <a:t> </a:t>
            </a:r>
            <a:r>
              <a:rPr lang="de-AT" dirty="0" err="1"/>
              <a:t>question</a:t>
            </a:r>
            <a:r>
              <a:rPr lang="de-AT" dirty="0"/>
              <a:t> </a:t>
            </a:r>
            <a:r>
              <a:rPr lang="de-AT" dirty="0" err="1"/>
              <a:t>results</a:t>
            </a:r>
            <a:r>
              <a:rPr lang="de-AT" dirty="0"/>
              <a:t> </a:t>
            </a:r>
            <a:r>
              <a:rPr lang="de-AT" dirty="0" err="1"/>
              <a:t>of</a:t>
            </a:r>
            <a:r>
              <a:rPr lang="de-AT" dirty="0"/>
              <a:t> all </a:t>
            </a:r>
            <a:r>
              <a:rPr lang="de-AT" dirty="0" err="1"/>
              <a:t>participants</a:t>
            </a:r>
            <a:r>
              <a:rPr lang="de-AT" dirty="0"/>
              <a:t> (</a:t>
            </a:r>
            <a:r>
              <a:rPr lang="de-AT" dirty="0" err="1"/>
              <a:t>anonymized</a:t>
            </a:r>
            <a:r>
              <a:rPr lang="de-AT" dirty="0"/>
              <a:t>!)</a:t>
            </a:r>
          </a:p>
        </p:txBody>
      </p:sp>
      <p:sp>
        <p:nvSpPr>
          <p:cNvPr id="6" name="Pfeil nach oben 5"/>
          <p:cNvSpPr/>
          <p:nvPr/>
        </p:nvSpPr>
        <p:spPr>
          <a:xfrm>
            <a:off x="2459150" y="4885815"/>
            <a:ext cx="1000125" cy="38752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Pfeil nach oben 13"/>
          <p:cNvSpPr/>
          <p:nvPr/>
        </p:nvSpPr>
        <p:spPr>
          <a:xfrm>
            <a:off x="8589755" y="4692051"/>
            <a:ext cx="1000125" cy="38752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967576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latin typeface="Arial Rounded MT Bold" panose="020F0704030504030204" pitchFamily="34" charset="0"/>
              </a:rPr>
              <a:t>Further </a:t>
            </a:r>
            <a:r>
              <a:rPr lang="de-AT" dirty="0" err="1">
                <a:latin typeface="Arial Rounded MT Bold" panose="020F0704030504030204" pitchFamily="34" charset="0"/>
              </a:rPr>
              <a:t>informationen</a:t>
            </a:r>
            <a:r>
              <a:rPr lang="de-AT" dirty="0">
                <a:latin typeface="Arial Rounded MT Bold" panose="020F0704030504030204" pitchFamily="34" charset="0"/>
              </a:rPr>
              <a:t> on </a:t>
            </a:r>
            <a:r>
              <a:rPr lang="de-AT" dirty="0" err="1">
                <a:latin typeface="Arial Rounded MT Bold" panose="020F0704030504030204" pitchFamily="34" charset="0"/>
              </a:rPr>
              <a:t>the</a:t>
            </a:r>
            <a:r>
              <a:rPr lang="de-AT" dirty="0">
                <a:latin typeface="Arial Rounded MT Bold" panose="020F0704030504030204" pitchFamily="34" charset="0"/>
              </a:rPr>
              <a:t> </a:t>
            </a:r>
            <a:r>
              <a:rPr lang="de-AT" dirty="0" err="1">
                <a:latin typeface="Arial Rounded MT Bold" panose="020F0704030504030204" pitchFamily="34" charset="0"/>
              </a:rPr>
              <a:t>platform</a:t>
            </a:r>
            <a:endParaRPr lang="de-AT" dirty="0">
              <a:latin typeface="Arial Rounded MT Bold" panose="020F0704030504030204" pitchFamily="34" charset="0"/>
            </a:endParaRPr>
          </a:p>
        </p:txBody>
      </p:sp>
      <p:sp>
        <p:nvSpPr>
          <p:cNvPr id="3" name="Textplatzhalter 2"/>
          <p:cNvSpPr>
            <a:spLocks noGrp="1"/>
          </p:cNvSpPr>
          <p:nvPr>
            <p:ph type="body" sz="quarter" idx="13"/>
          </p:nvPr>
        </p:nvSpPr>
        <p:spPr>
          <a:xfrm>
            <a:off x="342485" y="1442808"/>
            <a:ext cx="6058316" cy="3977767"/>
          </a:xfrm>
          <a:ln>
            <a:solidFill>
              <a:schemeClr val="accent3">
                <a:lumMod val="60000"/>
                <a:lumOff val="40000"/>
              </a:schemeClr>
            </a:solidFill>
          </a:ln>
        </p:spPr>
        <p:txBody>
          <a:bodyPr>
            <a:normAutofit/>
          </a:bodyPr>
          <a:lstStyle/>
          <a:p>
            <a:r>
              <a:rPr lang="de-AT" dirty="0"/>
              <a:t>Motivation </a:t>
            </a:r>
            <a:r>
              <a:rPr lang="de-AT" dirty="0" err="1"/>
              <a:t>of</a:t>
            </a:r>
            <a:r>
              <a:rPr lang="de-AT" dirty="0"/>
              <a:t> </a:t>
            </a:r>
            <a:r>
              <a:rPr lang="de-AT" dirty="0" err="1"/>
              <a:t>employees</a:t>
            </a:r>
            <a:r>
              <a:rPr lang="de-AT" dirty="0"/>
              <a:t>, </a:t>
            </a:r>
            <a:r>
              <a:rPr lang="de-AT" dirty="0" err="1"/>
              <a:t>and</a:t>
            </a:r>
            <a:r>
              <a:rPr lang="de-AT" dirty="0"/>
              <a:t> </a:t>
            </a:r>
            <a:r>
              <a:rPr lang="de-AT" dirty="0" err="1"/>
              <a:t>how</a:t>
            </a:r>
            <a:r>
              <a:rPr lang="de-AT" dirty="0"/>
              <a:t> </a:t>
            </a:r>
            <a:r>
              <a:rPr lang="de-AT" dirty="0" err="1"/>
              <a:t>to</a:t>
            </a:r>
            <a:r>
              <a:rPr lang="de-AT" dirty="0"/>
              <a:t> </a:t>
            </a:r>
            <a:r>
              <a:rPr lang="de-AT" dirty="0" err="1"/>
              <a:t>convince</a:t>
            </a:r>
            <a:r>
              <a:rPr lang="de-AT" dirty="0"/>
              <a:t> top-management</a:t>
            </a:r>
          </a:p>
          <a:p>
            <a:r>
              <a:rPr lang="de-AT" dirty="0"/>
              <a:t>Information </a:t>
            </a:r>
            <a:r>
              <a:rPr lang="de-AT" dirty="0" err="1"/>
              <a:t>for</a:t>
            </a:r>
            <a:r>
              <a:rPr lang="de-AT" dirty="0"/>
              <a:t> </a:t>
            </a:r>
            <a:r>
              <a:rPr lang="de-AT" dirty="0" err="1"/>
              <a:t>financing</a:t>
            </a:r>
            <a:r>
              <a:rPr lang="de-AT" dirty="0"/>
              <a:t> </a:t>
            </a:r>
            <a:r>
              <a:rPr lang="de-AT" dirty="0" err="1"/>
              <a:t>instruments</a:t>
            </a:r>
            <a:r>
              <a:rPr lang="de-AT" dirty="0"/>
              <a:t>/</a:t>
            </a:r>
            <a:r>
              <a:rPr lang="de-AT" dirty="0" err="1"/>
              <a:t>subsidies</a:t>
            </a:r>
            <a:endParaRPr lang="de-AT" dirty="0"/>
          </a:p>
          <a:p>
            <a:r>
              <a:rPr lang="de-AT" dirty="0"/>
              <a:t>24 </a:t>
            </a:r>
            <a:r>
              <a:rPr lang="de-AT" dirty="0" err="1"/>
              <a:t>Measure</a:t>
            </a:r>
            <a:r>
              <a:rPr lang="de-AT" dirty="0"/>
              <a:t> </a:t>
            </a:r>
            <a:r>
              <a:rPr lang="de-AT" dirty="0" err="1"/>
              <a:t>and</a:t>
            </a:r>
            <a:r>
              <a:rPr lang="de-AT" dirty="0"/>
              <a:t> </a:t>
            </a:r>
            <a:r>
              <a:rPr lang="de-AT" dirty="0" err="1"/>
              <a:t>Verificationplans</a:t>
            </a:r>
            <a:r>
              <a:rPr lang="de-AT" dirty="0"/>
              <a:t> </a:t>
            </a:r>
            <a:r>
              <a:rPr lang="de-AT" dirty="0" err="1"/>
              <a:t>for</a:t>
            </a:r>
            <a:r>
              <a:rPr lang="de-AT" dirty="0"/>
              <a:t> all </a:t>
            </a:r>
            <a:r>
              <a:rPr lang="de-AT" dirty="0" err="1"/>
              <a:t>technologies</a:t>
            </a:r>
            <a:r>
              <a:rPr lang="de-AT" dirty="0"/>
              <a:t> </a:t>
            </a:r>
            <a:r>
              <a:rPr lang="de-AT" dirty="0" err="1"/>
              <a:t>with</a:t>
            </a:r>
            <a:r>
              <a:rPr lang="de-AT" dirty="0"/>
              <a:t> </a:t>
            </a:r>
            <a:r>
              <a:rPr lang="de-AT" dirty="0" err="1"/>
              <a:t>details</a:t>
            </a:r>
            <a:r>
              <a:rPr lang="de-AT" dirty="0"/>
              <a:t> </a:t>
            </a:r>
            <a:r>
              <a:rPr lang="de-AT" dirty="0" err="1"/>
              <a:t>to</a:t>
            </a:r>
            <a:r>
              <a:rPr lang="de-AT" dirty="0"/>
              <a:t> </a:t>
            </a:r>
            <a:r>
              <a:rPr lang="de-AT" dirty="0" err="1"/>
              <a:t>paramters</a:t>
            </a:r>
            <a:r>
              <a:rPr lang="de-AT" dirty="0"/>
              <a:t> </a:t>
            </a:r>
            <a:r>
              <a:rPr lang="de-AT" dirty="0" err="1"/>
              <a:t>to</a:t>
            </a:r>
            <a:r>
              <a:rPr lang="de-AT" dirty="0"/>
              <a:t> </a:t>
            </a:r>
            <a:r>
              <a:rPr lang="de-AT" dirty="0" err="1"/>
              <a:t>be</a:t>
            </a:r>
            <a:r>
              <a:rPr lang="de-AT" dirty="0"/>
              <a:t> </a:t>
            </a:r>
            <a:r>
              <a:rPr lang="de-AT" dirty="0" err="1"/>
              <a:t>measured</a:t>
            </a:r>
            <a:r>
              <a:rPr lang="de-AT" dirty="0"/>
              <a:t> </a:t>
            </a:r>
            <a:r>
              <a:rPr lang="de-AT" dirty="0" err="1"/>
              <a:t>for</a:t>
            </a:r>
            <a:r>
              <a:rPr lang="de-AT" dirty="0"/>
              <a:t> </a:t>
            </a:r>
            <a:r>
              <a:rPr lang="de-AT" dirty="0" err="1"/>
              <a:t>verification</a:t>
            </a:r>
            <a:r>
              <a:rPr lang="de-AT" dirty="0"/>
              <a:t> </a:t>
            </a:r>
            <a:r>
              <a:rPr lang="de-AT" dirty="0" err="1"/>
              <a:t>of</a:t>
            </a:r>
            <a:r>
              <a:rPr lang="de-AT" dirty="0"/>
              <a:t> </a:t>
            </a:r>
            <a:r>
              <a:rPr lang="de-AT" dirty="0" err="1"/>
              <a:t>energy</a:t>
            </a:r>
            <a:r>
              <a:rPr lang="de-AT" dirty="0"/>
              <a:t> </a:t>
            </a:r>
            <a:r>
              <a:rPr lang="de-AT" dirty="0" err="1"/>
              <a:t>savings</a:t>
            </a:r>
            <a:r>
              <a:rPr lang="de-AT" dirty="0"/>
              <a:t> (English </a:t>
            </a:r>
            <a:r>
              <a:rPr lang="de-AT" dirty="0" err="1"/>
              <a:t>only</a:t>
            </a:r>
            <a:r>
              <a:rPr lang="de-AT" dirty="0"/>
              <a:t>)</a:t>
            </a:r>
          </a:p>
        </p:txBody>
      </p:sp>
      <p:sp>
        <p:nvSpPr>
          <p:cNvPr id="4" name="Foliennummernplatzhalter 3"/>
          <p:cNvSpPr>
            <a:spLocks noGrp="1"/>
          </p:cNvSpPr>
          <p:nvPr>
            <p:ph type="sldNum" sz="quarter" idx="12"/>
          </p:nvPr>
        </p:nvSpPr>
        <p:spPr/>
        <p:txBody>
          <a:bodyPr/>
          <a:lstStyle/>
          <a:p>
            <a:fld id="{1206269C-C24E-4E80-9A4B-E7E19BB59A67}" type="slidenum">
              <a:rPr lang="de-AT" smtClean="0">
                <a:solidFill>
                  <a:srgbClr val="000000"/>
                </a:solidFill>
              </a:rPr>
              <a:pPr/>
              <a:t>42</a:t>
            </a:fld>
            <a:endParaRPr lang="de-AT" dirty="0">
              <a:solidFill>
                <a:srgbClr val="000000"/>
              </a:solidFill>
            </a:endParaRPr>
          </a:p>
        </p:txBody>
      </p:sp>
      <p:pic>
        <p:nvPicPr>
          <p:cNvPr id="5" name="Grafik 4"/>
          <p:cNvPicPr/>
          <p:nvPr/>
        </p:nvPicPr>
        <p:blipFill rotWithShape="1">
          <a:blip r:embed="rId3"/>
          <a:srcRect l="15103" t="16301" r="15931" b="14247"/>
          <a:stretch/>
        </p:blipFill>
        <p:spPr bwMode="auto">
          <a:xfrm>
            <a:off x="6553201" y="1264920"/>
            <a:ext cx="5391150" cy="43173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8472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9120" y="104442"/>
            <a:ext cx="11216640" cy="1146176"/>
          </a:xfrm>
        </p:spPr>
        <p:txBody>
          <a:bodyPr/>
          <a:lstStyle/>
          <a:p>
            <a:endParaRPr lang="fr-FR" dirty="0">
              <a:latin typeface="Arial Rounded MT Bold" panose="020F0704030504030204" pitchFamily="34" charset="0"/>
            </a:endParaRPr>
          </a:p>
        </p:txBody>
      </p:sp>
      <p:sp>
        <p:nvSpPr>
          <p:cNvPr id="3" name="Espace réservé du contenu 2"/>
          <p:cNvSpPr>
            <a:spLocks noGrp="1"/>
          </p:cNvSpPr>
          <p:nvPr>
            <p:ph idx="1"/>
          </p:nvPr>
        </p:nvSpPr>
        <p:spPr/>
        <p:txBody>
          <a:bodyPr/>
          <a:lstStyle/>
          <a:p>
            <a:pPr marL="0" indent="0" algn="ctr">
              <a:buNone/>
            </a:pPr>
            <a:endParaRPr lang="fr-FR" sz="4000" b="1" dirty="0">
              <a:solidFill>
                <a:schemeClr val="tx1">
                  <a:lumMod val="95000"/>
                  <a:lumOff val="5000"/>
                </a:schemeClr>
              </a:solidFill>
            </a:endParaRPr>
          </a:p>
          <a:p>
            <a:pPr marL="0" indent="0" algn="ctr">
              <a:buNone/>
            </a:pPr>
            <a:r>
              <a:rPr lang="fr-FR" dirty="0" err="1"/>
              <a:t>Energy</a:t>
            </a:r>
            <a:r>
              <a:rPr lang="fr-FR" dirty="0"/>
              <a:t> culture - An </a:t>
            </a:r>
            <a:r>
              <a:rPr lang="fr-FR" dirty="0" err="1"/>
              <a:t>assessment</a:t>
            </a:r>
            <a:r>
              <a:rPr lang="fr-FR" dirty="0"/>
              <a:t> </a:t>
            </a:r>
            <a:r>
              <a:rPr lang="fr-FR" dirty="0" err="1"/>
              <a:t>method</a:t>
            </a:r>
            <a:r>
              <a:rPr lang="fr-FR" dirty="0"/>
              <a:t> for </a:t>
            </a:r>
            <a:r>
              <a:rPr lang="fr-FR" dirty="0" err="1"/>
              <a:t>SMEs</a:t>
            </a:r>
            <a:endParaRPr lang="fr-FR" dirty="0"/>
          </a:p>
          <a:p>
            <a:pPr marL="0" indent="0" algn="ctr">
              <a:buNone/>
            </a:pPr>
            <a:endParaRPr lang="fr-FR" dirty="0"/>
          </a:p>
          <a:p>
            <a:pPr marL="0" indent="0" algn="ctr">
              <a:buNone/>
            </a:pPr>
            <a:r>
              <a:rPr lang="fr-FR" dirty="0"/>
              <a:t>Zarrin Fatima, Francesco </a:t>
            </a:r>
            <a:r>
              <a:rPr lang="fr-FR" dirty="0" err="1"/>
              <a:t>Reda</a:t>
            </a:r>
            <a:endParaRPr lang="fr-FR" dirty="0"/>
          </a:p>
          <a:p>
            <a:pPr marL="0" indent="0" algn="ctr">
              <a:buNone/>
            </a:pPr>
            <a:endParaRPr lang="fr-FR" dirty="0"/>
          </a:p>
          <a:p>
            <a:pPr marL="0" indent="0" algn="ctr">
              <a:buNone/>
            </a:pPr>
            <a:endParaRPr lang="fr-FR" dirty="0"/>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43</a:t>
            </a:fld>
            <a:endParaRPr lang="fr-CH"/>
          </a:p>
        </p:txBody>
      </p:sp>
      <p:pic>
        <p:nvPicPr>
          <p:cNvPr id="4098" name="Picture 2" descr="VTT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025" y="4048310"/>
            <a:ext cx="2573655" cy="165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982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4294967295"/>
          </p:nvPr>
        </p:nvSpPr>
        <p:spPr/>
        <p:txBody>
          <a:bodyPr/>
          <a:lstStyle/>
          <a:p>
            <a:endParaRPr lang="en-GB" dirty="0"/>
          </a:p>
        </p:txBody>
      </p:sp>
      <p:sp>
        <p:nvSpPr>
          <p:cNvPr id="4" name="Footer Placeholder 3"/>
          <p:cNvSpPr>
            <a:spLocks noGrp="1"/>
          </p:cNvSpPr>
          <p:nvPr>
            <p:ph type="ftr" sz="quarter" idx="4294967295"/>
          </p:nvPr>
        </p:nvSpPr>
        <p:spPr/>
        <p:txBody>
          <a:bodyPr/>
          <a:lstStyle/>
          <a:p>
            <a:endParaRPr lang="en-GB" dirty="0"/>
          </a:p>
        </p:txBody>
      </p:sp>
      <p:sp>
        <p:nvSpPr>
          <p:cNvPr id="5" name="Title 4"/>
          <p:cNvSpPr>
            <a:spLocks noGrp="1"/>
          </p:cNvSpPr>
          <p:nvPr>
            <p:ph type="title"/>
          </p:nvPr>
        </p:nvSpPr>
        <p:spPr>
          <a:xfrm>
            <a:off x="751572" y="375286"/>
            <a:ext cx="10515600" cy="798996"/>
          </a:xfrm>
        </p:spPr>
        <p:txBody>
          <a:bodyPr/>
          <a:lstStyle/>
          <a:p>
            <a:r>
              <a:rPr lang="fi-FI" dirty="0"/>
              <a:t>Energy culture </a:t>
            </a:r>
          </a:p>
        </p:txBody>
      </p:sp>
      <p:sp>
        <p:nvSpPr>
          <p:cNvPr id="7" name="Content Placeholder 5"/>
          <p:cNvSpPr txBox="1">
            <a:spLocks/>
          </p:cNvSpPr>
          <p:nvPr/>
        </p:nvSpPr>
        <p:spPr>
          <a:xfrm>
            <a:off x="847983" y="1174281"/>
            <a:ext cx="10175617" cy="5111016"/>
          </a:xfrm>
          <a:prstGeom prst="rect">
            <a:avLst/>
          </a:prstGeom>
        </p:spPr>
        <p:txBody>
          <a:bodyPr vert="horz" lIns="0" tIns="0" rIns="0" bIns="0" numCol="1" spcCol="360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5000"/>
                </a:solidFill>
              </a:rPr>
              <a:t>What do we mean by this term?</a:t>
            </a:r>
          </a:p>
          <a:p>
            <a:pPr marL="0" indent="0">
              <a:buNone/>
            </a:pPr>
            <a:r>
              <a:rPr lang="en-US" dirty="0">
                <a:solidFill>
                  <a:schemeClr val="tx1"/>
                </a:solidFill>
              </a:rPr>
              <a:t>Energy culture combines </a:t>
            </a:r>
            <a:r>
              <a:rPr lang="en-US" dirty="0" err="1">
                <a:solidFill>
                  <a:schemeClr val="tx1"/>
                </a:solidFill>
              </a:rPr>
              <a:t>behavioural</a:t>
            </a:r>
            <a:r>
              <a:rPr lang="en-US" dirty="0">
                <a:solidFill>
                  <a:schemeClr val="tx1"/>
                </a:solidFill>
              </a:rPr>
              <a:t>, technical and cultural perspectives </a:t>
            </a:r>
          </a:p>
          <a:p>
            <a:pPr marL="0" indent="0">
              <a:buNone/>
            </a:pPr>
            <a:endParaRPr lang="fi-FI" dirty="0">
              <a:solidFill>
                <a:schemeClr val="tx1"/>
              </a:solidFill>
            </a:endParaRPr>
          </a:p>
          <a:p>
            <a:pPr marL="0" indent="0">
              <a:buNone/>
            </a:pPr>
            <a:r>
              <a:rPr lang="fi-FI" b="1" dirty="0" err="1">
                <a:solidFill>
                  <a:srgbClr val="005000"/>
                </a:solidFill>
              </a:rPr>
              <a:t>Why</a:t>
            </a:r>
            <a:r>
              <a:rPr lang="fi-FI" b="1" dirty="0">
                <a:solidFill>
                  <a:srgbClr val="005000"/>
                </a:solidFill>
              </a:rPr>
              <a:t> </a:t>
            </a:r>
            <a:r>
              <a:rPr lang="fi-FI" b="1" dirty="0" err="1">
                <a:solidFill>
                  <a:srgbClr val="005000"/>
                </a:solidFill>
              </a:rPr>
              <a:t>do</a:t>
            </a:r>
            <a:r>
              <a:rPr lang="fi-FI" b="1" dirty="0">
                <a:solidFill>
                  <a:srgbClr val="005000"/>
                </a:solidFill>
              </a:rPr>
              <a:t> </a:t>
            </a:r>
            <a:r>
              <a:rPr lang="fi-FI" b="1" dirty="0" err="1">
                <a:solidFill>
                  <a:srgbClr val="005000"/>
                </a:solidFill>
              </a:rPr>
              <a:t>we</a:t>
            </a:r>
            <a:r>
              <a:rPr lang="fi-FI" b="1" dirty="0">
                <a:solidFill>
                  <a:srgbClr val="005000"/>
                </a:solidFill>
              </a:rPr>
              <a:t> </a:t>
            </a:r>
            <a:r>
              <a:rPr lang="fi-FI" b="1" dirty="0" err="1">
                <a:solidFill>
                  <a:srgbClr val="005000"/>
                </a:solidFill>
              </a:rPr>
              <a:t>need</a:t>
            </a:r>
            <a:r>
              <a:rPr lang="fi-FI" b="1" dirty="0">
                <a:solidFill>
                  <a:srgbClr val="005000"/>
                </a:solidFill>
              </a:rPr>
              <a:t> to </a:t>
            </a:r>
            <a:r>
              <a:rPr lang="fi-FI" b="1" dirty="0" err="1">
                <a:solidFill>
                  <a:srgbClr val="005000"/>
                </a:solidFill>
              </a:rPr>
              <a:t>assess</a:t>
            </a:r>
            <a:r>
              <a:rPr lang="fi-FI" b="1" dirty="0">
                <a:solidFill>
                  <a:srgbClr val="005000"/>
                </a:solidFill>
              </a:rPr>
              <a:t> it?</a:t>
            </a:r>
          </a:p>
          <a:p>
            <a:r>
              <a:rPr lang="fi-FI" dirty="0"/>
              <a:t>Energy management </a:t>
            </a:r>
            <a:r>
              <a:rPr lang="fi-FI" dirty="0" err="1"/>
              <a:t>performed</a:t>
            </a:r>
            <a:r>
              <a:rPr lang="fi-FI" dirty="0"/>
              <a:t> in </a:t>
            </a:r>
            <a:r>
              <a:rPr lang="fi-FI" dirty="0" err="1"/>
              <a:t>larger</a:t>
            </a:r>
            <a:r>
              <a:rPr lang="fi-FI" dirty="0"/>
              <a:t> </a:t>
            </a:r>
            <a:r>
              <a:rPr lang="fi-FI" dirty="0" err="1"/>
              <a:t>companies</a:t>
            </a:r>
            <a:endParaRPr lang="fi-FI" dirty="0"/>
          </a:p>
          <a:p>
            <a:r>
              <a:rPr lang="fi-FI" dirty="0" err="1"/>
              <a:t>SMEs</a:t>
            </a:r>
            <a:r>
              <a:rPr lang="fi-FI" dirty="0"/>
              <a:t> </a:t>
            </a:r>
            <a:r>
              <a:rPr lang="fi-FI" dirty="0" err="1"/>
              <a:t>are</a:t>
            </a:r>
            <a:r>
              <a:rPr lang="fi-FI" dirty="0"/>
              <a:t> </a:t>
            </a:r>
            <a:r>
              <a:rPr lang="fi-FI" dirty="0" err="1"/>
              <a:t>the</a:t>
            </a:r>
            <a:r>
              <a:rPr lang="fi-FI" dirty="0"/>
              <a:t> </a:t>
            </a:r>
            <a:r>
              <a:rPr lang="en-GB" dirty="0"/>
              <a:t>driving force of manufacturing economies - </a:t>
            </a:r>
            <a:r>
              <a:rPr lang="en-US" dirty="0"/>
              <a:t>Representing about 90% of businesses and more than 50% of employment worldwide </a:t>
            </a:r>
            <a:endParaRPr lang="fi-FI" dirty="0"/>
          </a:p>
          <a:p>
            <a:r>
              <a:rPr lang="fi-FI" dirty="0" err="1"/>
              <a:t>Yet</a:t>
            </a:r>
            <a:r>
              <a:rPr lang="fi-FI" dirty="0"/>
              <a:t> </a:t>
            </a:r>
            <a:r>
              <a:rPr lang="fi-FI" dirty="0" err="1"/>
              <a:t>they</a:t>
            </a:r>
            <a:r>
              <a:rPr lang="fi-FI" dirty="0"/>
              <a:t> </a:t>
            </a:r>
            <a:r>
              <a:rPr lang="fi-FI" dirty="0" err="1"/>
              <a:t>face</a:t>
            </a:r>
            <a:r>
              <a:rPr lang="fi-FI" dirty="0"/>
              <a:t> </a:t>
            </a:r>
            <a:r>
              <a:rPr lang="fi-FI" dirty="0" err="1"/>
              <a:t>challenges</a:t>
            </a:r>
            <a:r>
              <a:rPr lang="fi-FI" dirty="0"/>
              <a:t> in </a:t>
            </a:r>
            <a:r>
              <a:rPr lang="fi-FI" dirty="0" err="1"/>
              <a:t>addressing</a:t>
            </a:r>
            <a:r>
              <a:rPr lang="fi-FI" dirty="0"/>
              <a:t> </a:t>
            </a:r>
            <a:r>
              <a:rPr lang="fi-FI" dirty="0" err="1"/>
              <a:t>energy</a:t>
            </a:r>
            <a:r>
              <a:rPr lang="fi-FI" dirty="0"/>
              <a:t> </a:t>
            </a:r>
            <a:r>
              <a:rPr lang="fi-FI" dirty="0" err="1"/>
              <a:t>concerns</a:t>
            </a:r>
            <a:endParaRPr lang="fi-FI" dirty="0"/>
          </a:p>
          <a:p>
            <a:r>
              <a:rPr lang="fi-FI" dirty="0" err="1"/>
              <a:t>Need</a:t>
            </a:r>
            <a:r>
              <a:rPr lang="fi-FI" dirty="0"/>
              <a:t> for a </a:t>
            </a:r>
            <a:r>
              <a:rPr lang="fi-FI" dirty="0" err="1"/>
              <a:t>continuous</a:t>
            </a:r>
            <a:r>
              <a:rPr lang="fi-FI" dirty="0"/>
              <a:t>, </a:t>
            </a:r>
            <a:r>
              <a:rPr lang="fi-FI" dirty="0" err="1"/>
              <a:t>easy</a:t>
            </a:r>
            <a:r>
              <a:rPr lang="fi-FI" dirty="0"/>
              <a:t>, no </a:t>
            </a:r>
            <a:r>
              <a:rPr lang="fi-FI" dirty="0" err="1"/>
              <a:t>cost</a:t>
            </a:r>
            <a:r>
              <a:rPr lang="fi-FI" dirty="0"/>
              <a:t> </a:t>
            </a:r>
            <a:r>
              <a:rPr lang="fi-FI" dirty="0" err="1"/>
              <a:t>monitoring</a:t>
            </a:r>
            <a:r>
              <a:rPr lang="fi-FI" dirty="0"/>
              <a:t> </a:t>
            </a:r>
            <a:r>
              <a:rPr lang="fi-FI" dirty="0" err="1"/>
              <a:t>method</a:t>
            </a:r>
            <a:endParaRPr lang="fi-FI" dirty="0"/>
          </a:p>
        </p:txBody>
      </p:sp>
    </p:spTree>
    <p:extLst>
      <p:ext uri="{BB962C8B-B14F-4D97-AF65-F5344CB8AC3E}">
        <p14:creationId xmlns:p14="http://schemas.microsoft.com/office/powerpoint/2010/main" val="194872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p:txBody>
          <a:bodyPr/>
          <a:lstStyle/>
          <a:p>
            <a:endParaRPr lang="en-GB" dirty="0"/>
          </a:p>
        </p:txBody>
      </p:sp>
      <p:sp>
        <p:nvSpPr>
          <p:cNvPr id="3" name="Footer Placeholder 2"/>
          <p:cNvSpPr>
            <a:spLocks noGrp="1"/>
          </p:cNvSpPr>
          <p:nvPr>
            <p:ph type="ftr" sz="quarter" idx="4294967295"/>
          </p:nvPr>
        </p:nvSpPr>
        <p:spPr/>
        <p:txBody>
          <a:bodyPr/>
          <a:lstStyle/>
          <a:p>
            <a:endParaRPr lang="en-GB" dirty="0"/>
          </a:p>
        </p:txBody>
      </p:sp>
      <p:sp>
        <p:nvSpPr>
          <p:cNvPr id="11" name="Content Placeholder 10"/>
          <p:cNvSpPr>
            <a:spLocks noGrp="1"/>
          </p:cNvSpPr>
          <p:nvPr>
            <p:ph sz="quarter" idx="13"/>
          </p:nvPr>
        </p:nvSpPr>
        <p:spPr>
          <a:xfrm>
            <a:off x="847982" y="1375704"/>
            <a:ext cx="10897870" cy="4065600"/>
          </a:xfrm>
        </p:spPr>
        <p:txBody>
          <a:bodyPr vert="horz" lIns="0" tIns="0" rIns="0" bIns="0" numCol="1" spcCol="360000" rtlCol="0" anchor="t">
            <a:noAutofit/>
          </a:bodyPr>
          <a:lstStyle/>
          <a:p>
            <a:pPr marL="287859" indent="-287859"/>
            <a:r>
              <a:rPr lang="en-US" dirty="0"/>
              <a:t>Identifying an ’Energy Manager’ (someone who manages both external and internal tasks)</a:t>
            </a:r>
          </a:p>
          <a:p>
            <a:pPr marL="287859" indent="-287859"/>
            <a:r>
              <a:rPr lang="en-US" dirty="0"/>
              <a:t>A dedicated short survey for Employees – to understand their daily choices, work habits and preferences</a:t>
            </a:r>
          </a:p>
          <a:p>
            <a:pPr marL="287859" indent="-287859"/>
            <a:r>
              <a:rPr lang="en-US" dirty="0"/>
              <a:t>A dedicated short survey for Energy Managers – to understand their responsibilities, some technical information</a:t>
            </a:r>
          </a:p>
        </p:txBody>
      </p:sp>
      <p:sp>
        <p:nvSpPr>
          <p:cNvPr id="10" name="Title 9"/>
          <p:cNvSpPr>
            <a:spLocks noGrp="1"/>
          </p:cNvSpPr>
          <p:nvPr>
            <p:ph type="title"/>
          </p:nvPr>
        </p:nvSpPr>
        <p:spPr>
          <a:xfrm>
            <a:off x="847982" y="381714"/>
            <a:ext cx="10515600" cy="625741"/>
          </a:xfrm>
        </p:spPr>
        <p:txBody>
          <a:bodyPr/>
          <a:lstStyle/>
          <a:p>
            <a:r>
              <a:rPr lang="fi-FI" dirty="0"/>
              <a:t>Energy culture - </a:t>
            </a:r>
            <a:r>
              <a:rPr lang="fi-FI" dirty="0" err="1"/>
              <a:t>What</a:t>
            </a:r>
            <a:r>
              <a:rPr lang="fi-FI" dirty="0"/>
              <a:t> </a:t>
            </a:r>
            <a:r>
              <a:rPr lang="fi-FI" dirty="0" err="1"/>
              <a:t>we</a:t>
            </a:r>
            <a:r>
              <a:rPr lang="fi-FI" dirty="0"/>
              <a:t> </a:t>
            </a:r>
            <a:r>
              <a:rPr lang="fi-FI" dirty="0" err="1"/>
              <a:t>did</a:t>
            </a:r>
            <a:r>
              <a:rPr lang="fi-FI" dirty="0"/>
              <a:t>? </a:t>
            </a:r>
          </a:p>
        </p:txBody>
      </p:sp>
      <p:sp>
        <p:nvSpPr>
          <p:cNvPr id="6" name="Content Placeholder 5"/>
          <p:cNvSpPr txBox="1">
            <a:spLocks/>
          </p:cNvSpPr>
          <p:nvPr/>
        </p:nvSpPr>
        <p:spPr>
          <a:xfrm>
            <a:off x="847982" y="4721824"/>
            <a:ext cx="10175618" cy="1713470"/>
          </a:xfrm>
          <a:prstGeom prst="rect">
            <a:avLst/>
          </a:prstGeom>
        </p:spPr>
        <p:txBody>
          <a:bodyPr vert="horz" lIns="0" tIns="0" rIns="0" bIns="0" numCol="1" spcCol="360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i-FI" dirty="0">
              <a:latin typeface="Arial"/>
              <a:cs typeface="Arial"/>
            </a:endParaRPr>
          </a:p>
        </p:txBody>
      </p:sp>
    </p:spTree>
    <p:extLst>
      <p:ext uri="{BB962C8B-B14F-4D97-AF65-F5344CB8AC3E}">
        <p14:creationId xmlns:p14="http://schemas.microsoft.com/office/powerpoint/2010/main" val="223885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a:xfrm>
            <a:off x="8699500" y="6546850"/>
            <a:ext cx="2743200" cy="365125"/>
          </a:xfrm>
        </p:spPr>
        <p:txBody>
          <a:bodyPr/>
          <a:lstStyle/>
          <a:p>
            <a:fld id="{B89A5CCE-AC13-A746-9A72-5D19050CC0B7}" type="slidenum">
              <a:rPr lang="en-GB" smtClean="0"/>
              <a:pPr/>
              <a:t>46</a:t>
            </a:fld>
            <a:endParaRPr lang="en-GB" dirty="0"/>
          </a:p>
        </p:txBody>
      </p:sp>
      <p:sp>
        <p:nvSpPr>
          <p:cNvPr id="3" name="Content Placeholder 2"/>
          <p:cNvSpPr>
            <a:spLocks noGrp="1"/>
          </p:cNvSpPr>
          <p:nvPr>
            <p:ph sz="quarter" idx="13"/>
          </p:nvPr>
        </p:nvSpPr>
        <p:spPr>
          <a:xfrm>
            <a:off x="978100" y="1481583"/>
            <a:ext cx="10464600" cy="4065600"/>
          </a:xfrm>
        </p:spPr>
        <p:txBody>
          <a:bodyPr/>
          <a:lstStyle/>
          <a:p>
            <a:pPr marL="287859" indent="-287859"/>
            <a:r>
              <a:rPr lang="fi-FI" dirty="0" err="1"/>
              <a:t>Maturity</a:t>
            </a:r>
            <a:r>
              <a:rPr lang="fi-FI" dirty="0"/>
              <a:t> </a:t>
            </a:r>
            <a:r>
              <a:rPr lang="fi-FI" dirty="0" err="1"/>
              <a:t>matrix</a:t>
            </a:r>
            <a:r>
              <a:rPr lang="fi-FI" dirty="0"/>
              <a:t> </a:t>
            </a:r>
            <a:r>
              <a:rPr lang="fi-FI" dirty="0" err="1"/>
              <a:t>calculates</a:t>
            </a:r>
            <a:r>
              <a:rPr lang="fi-FI" dirty="0"/>
              <a:t> and </a:t>
            </a:r>
            <a:r>
              <a:rPr lang="fi-FI" dirty="0" err="1"/>
              <a:t>provides</a:t>
            </a:r>
            <a:r>
              <a:rPr lang="fi-FI" dirty="0"/>
              <a:t> a </a:t>
            </a:r>
            <a:r>
              <a:rPr lang="fi-FI" dirty="0" err="1"/>
              <a:t>score</a:t>
            </a:r>
            <a:r>
              <a:rPr lang="fi-FI" dirty="0"/>
              <a:t> </a:t>
            </a:r>
            <a:r>
              <a:rPr lang="fi-FI" dirty="0" err="1"/>
              <a:t>based</a:t>
            </a:r>
            <a:r>
              <a:rPr lang="fi-FI" dirty="0"/>
              <a:t> on </a:t>
            </a:r>
            <a:r>
              <a:rPr lang="fi-FI" b="1" dirty="0" err="1"/>
              <a:t>Five</a:t>
            </a:r>
            <a:r>
              <a:rPr lang="fi-FI" b="1" dirty="0"/>
              <a:t> </a:t>
            </a:r>
            <a:r>
              <a:rPr lang="fi-FI" b="1" dirty="0" err="1"/>
              <a:t>Pillars</a:t>
            </a:r>
            <a:r>
              <a:rPr lang="fi-FI" b="1" dirty="0"/>
              <a:t> </a:t>
            </a:r>
            <a:r>
              <a:rPr lang="fi-FI" b="1" dirty="0">
                <a:sym typeface="Wingdings" panose="05000000000000000000" pitchFamily="2" charset="2"/>
              </a:rPr>
              <a:t> </a:t>
            </a:r>
            <a:r>
              <a:rPr lang="fi-FI" dirty="0" err="1"/>
              <a:t>Each</a:t>
            </a:r>
            <a:r>
              <a:rPr lang="fi-FI" dirty="0"/>
              <a:t> </a:t>
            </a:r>
            <a:r>
              <a:rPr lang="fi-FI" dirty="0" err="1"/>
              <a:t>answer</a:t>
            </a:r>
            <a:r>
              <a:rPr lang="fi-FI" dirty="0"/>
              <a:t> in </a:t>
            </a:r>
            <a:r>
              <a:rPr lang="fi-FI" dirty="0" err="1"/>
              <a:t>the</a:t>
            </a:r>
            <a:r>
              <a:rPr lang="fi-FI" dirty="0"/>
              <a:t> </a:t>
            </a:r>
            <a:r>
              <a:rPr lang="fi-FI" dirty="0" err="1"/>
              <a:t>survey</a:t>
            </a:r>
            <a:r>
              <a:rPr lang="fi-FI" dirty="0"/>
              <a:t> </a:t>
            </a:r>
            <a:r>
              <a:rPr lang="fi-FI" dirty="0" err="1"/>
              <a:t>has</a:t>
            </a:r>
            <a:r>
              <a:rPr lang="fi-FI" dirty="0"/>
              <a:t> </a:t>
            </a:r>
            <a:r>
              <a:rPr lang="fi-FI" dirty="0" err="1"/>
              <a:t>been</a:t>
            </a:r>
            <a:r>
              <a:rPr lang="fi-FI" dirty="0"/>
              <a:t> </a:t>
            </a:r>
            <a:r>
              <a:rPr lang="fi-FI" dirty="0" err="1"/>
              <a:t>given</a:t>
            </a:r>
            <a:r>
              <a:rPr lang="fi-FI" dirty="0"/>
              <a:t> a </a:t>
            </a:r>
            <a:r>
              <a:rPr lang="fi-FI" dirty="0" err="1"/>
              <a:t>score</a:t>
            </a:r>
            <a:endParaRPr lang="fi-FI" dirty="0"/>
          </a:p>
          <a:p>
            <a:pPr marL="287859" indent="-287859"/>
            <a:r>
              <a:rPr lang="fi-FI" dirty="0">
                <a:latin typeface="Arial"/>
                <a:cs typeface="Arial"/>
              </a:rPr>
              <a:t>User is </a:t>
            </a:r>
            <a:r>
              <a:rPr lang="fi-FI" dirty="0" err="1">
                <a:latin typeface="Arial"/>
                <a:cs typeface="Arial"/>
              </a:rPr>
              <a:t>provided</a:t>
            </a:r>
            <a:r>
              <a:rPr lang="fi-FI" dirty="0">
                <a:latin typeface="Arial"/>
                <a:cs typeface="Arial"/>
              </a:rPr>
              <a:t> </a:t>
            </a:r>
            <a:r>
              <a:rPr lang="fi-FI" dirty="0" err="1">
                <a:latin typeface="Arial"/>
                <a:cs typeface="Arial"/>
              </a:rPr>
              <a:t>with</a:t>
            </a:r>
            <a:r>
              <a:rPr lang="fi-FI" dirty="0">
                <a:latin typeface="Arial"/>
                <a:cs typeface="Arial"/>
              </a:rPr>
              <a:t> </a:t>
            </a:r>
            <a:r>
              <a:rPr lang="fi-FI" dirty="0" err="1">
                <a:latin typeface="Arial"/>
                <a:cs typeface="Arial"/>
              </a:rPr>
              <a:t>recommendations</a:t>
            </a:r>
            <a:r>
              <a:rPr lang="fi-FI" dirty="0">
                <a:latin typeface="Arial"/>
                <a:cs typeface="Arial"/>
              </a:rPr>
              <a:t> </a:t>
            </a:r>
            <a:r>
              <a:rPr lang="fi-FI" dirty="0" err="1">
                <a:latin typeface="Arial"/>
                <a:cs typeface="Arial"/>
              </a:rPr>
              <a:t>based</a:t>
            </a:r>
            <a:r>
              <a:rPr lang="fi-FI" dirty="0">
                <a:latin typeface="Arial"/>
                <a:cs typeface="Arial"/>
              </a:rPr>
              <a:t> on </a:t>
            </a:r>
            <a:r>
              <a:rPr lang="fi-FI" dirty="0" err="1">
                <a:latin typeface="Arial"/>
                <a:cs typeface="Arial"/>
              </a:rPr>
              <a:t>the</a:t>
            </a:r>
            <a:r>
              <a:rPr lang="fi-FI" dirty="0">
                <a:latin typeface="Arial"/>
                <a:cs typeface="Arial"/>
              </a:rPr>
              <a:t> </a:t>
            </a:r>
            <a:r>
              <a:rPr lang="fi-FI" dirty="0" err="1">
                <a:latin typeface="Arial"/>
                <a:cs typeface="Arial"/>
              </a:rPr>
              <a:t>score</a:t>
            </a:r>
            <a:endParaRPr lang="fi-FI" dirty="0">
              <a:latin typeface="Arial"/>
              <a:cs typeface="Arial"/>
            </a:endParaRPr>
          </a:p>
          <a:p>
            <a:pPr marL="287859" indent="-287859"/>
            <a:r>
              <a:rPr lang="fi-FI" dirty="0" err="1"/>
              <a:t>The</a:t>
            </a:r>
            <a:r>
              <a:rPr lang="fi-FI" dirty="0"/>
              <a:t> </a:t>
            </a:r>
            <a:r>
              <a:rPr lang="fi-FI" dirty="0" err="1"/>
              <a:t>survey</a:t>
            </a:r>
            <a:r>
              <a:rPr lang="fi-FI" dirty="0"/>
              <a:t> </a:t>
            </a:r>
            <a:r>
              <a:rPr lang="fi-FI" dirty="0" err="1"/>
              <a:t>can</a:t>
            </a:r>
            <a:r>
              <a:rPr lang="fi-FI" dirty="0"/>
              <a:t> </a:t>
            </a:r>
            <a:r>
              <a:rPr lang="fi-FI" dirty="0" err="1"/>
              <a:t>be</a:t>
            </a:r>
            <a:r>
              <a:rPr lang="fi-FI" dirty="0"/>
              <a:t> </a:t>
            </a:r>
            <a:r>
              <a:rPr lang="fi-FI" dirty="0" err="1"/>
              <a:t>completed</a:t>
            </a:r>
            <a:r>
              <a:rPr lang="fi-FI" dirty="0"/>
              <a:t> as </a:t>
            </a:r>
            <a:r>
              <a:rPr lang="fi-FI" dirty="0" err="1"/>
              <a:t>many</a:t>
            </a:r>
            <a:r>
              <a:rPr lang="fi-FI" dirty="0"/>
              <a:t> </a:t>
            </a:r>
            <a:r>
              <a:rPr lang="fi-FI" dirty="0" err="1"/>
              <a:t>times</a:t>
            </a:r>
            <a:r>
              <a:rPr lang="fi-FI" dirty="0"/>
              <a:t> </a:t>
            </a:r>
            <a:r>
              <a:rPr lang="fi-FI" dirty="0" err="1"/>
              <a:t>needed</a:t>
            </a:r>
            <a:r>
              <a:rPr lang="fi-FI" dirty="0"/>
              <a:t> to </a:t>
            </a:r>
            <a:r>
              <a:rPr lang="fi-FI" dirty="0" err="1"/>
              <a:t>improve</a:t>
            </a:r>
            <a:r>
              <a:rPr lang="fi-FI" dirty="0"/>
              <a:t> </a:t>
            </a:r>
            <a:r>
              <a:rPr lang="fi-FI" dirty="0" err="1"/>
              <a:t>energy</a:t>
            </a:r>
            <a:r>
              <a:rPr lang="fi-FI" dirty="0"/>
              <a:t> </a:t>
            </a:r>
            <a:r>
              <a:rPr lang="fi-FI" dirty="0" err="1"/>
              <a:t>efficiency</a:t>
            </a:r>
            <a:r>
              <a:rPr lang="fi-FI" dirty="0"/>
              <a:t> </a:t>
            </a:r>
            <a:r>
              <a:rPr lang="fi-FI" dirty="0" err="1"/>
              <a:t>within</a:t>
            </a:r>
            <a:r>
              <a:rPr lang="fi-FI" dirty="0"/>
              <a:t> </a:t>
            </a:r>
            <a:r>
              <a:rPr lang="fi-FI" dirty="0" err="1"/>
              <a:t>the</a:t>
            </a:r>
            <a:r>
              <a:rPr lang="fi-FI" dirty="0"/>
              <a:t> SME and </a:t>
            </a:r>
            <a:r>
              <a:rPr lang="fi-FI" dirty="0" err="1"/>
              <a:t>improve</a:t>
            </a:r>
            <a:r>
              <a:rPr lang="fi-FI" dirty="0"/>
              <a:t> </a:t>
            </a:r>
            <a:r>
              <a:rPr lang="fi-FI" dirty="0" err="1"/>
              <a:t>the</a:t>
            </a:r>
            <a:r>
              <a:rPr lang="fi-FI" dirty="0"/>
              <a:t> </a:t>
            </a:r>
            <a:r>
              <a:rPr lang="fi-FI" dirty="0" err="1"/>
              <a:t>Employees</a:t>
            </a:r>
            <a:r>
              <a:rPr lang="fi-FI" dirty="0"/>
              <a:t> &amp;  Energy </a:t>
            </a:r>
            <a:r>
              <a:rPr lang="fi-FI" dirty="0" err="1"/>
              <a:t>Manager’s</a:t>
            </a:r>
            <a:r>
              <a:rPr lang="fi-FI" dirty="0"/>
              <a:t> </a:t>
            </a:r>
            <a:r>
              <a:rPr lang="fi-FI" dirty="0" err="1"/>
              <a:t>knowledge</a:t>
            </a:r>
            <a:r>
              <a:rPr lang="fi-FI" dirty="0"/>
              <a:t> and </a:t>
            </a:r>
            <a:r>
              <a:rPr lang="fi-FI" dirty="0" err="1"/>
              <a:t>awareness</a:t>
            </a:r>
            <a:endParaRPr lang="fi-FI" dirty="0"/>
          </a:p>
          <a:p>
            <a:endParaRPr lang="fi-FI" dirty="0"/>
          </a:p>
        </p:txBody>
      </p:sp>
      <p:sp>
        <p:nvSpPr>
          <p:cNvPr id="4" name="Title 3"/>
          <p:cNvSpPr>
            <a:spLocks noGrp="1"/>
          </p:cNvSpPr>
          <p:nvPr>
            <p:ph type="title"/>
          </p:nvPr>
        </p:nvSpPr>
        <p:spPr>
          <a:xfrm>
            <a:off x="927100" y="404158"/>
            <a:ext cx="10515600" cy="1146176"/>
          </a:xfrm>
        </p:spPr>
        <p:txBody>
          <a:bodyPr/>
          <a:lstStyle/>
          <a:p>
            <a:r>
              <a:rPr lang="fi-FI" dirty="0"/>
              <a:t>Energy culture - How </a:t>
            </a:r>
            <a:r>
              <a:rPr lang="fi-FI" dirty="0" err="1"/>
              <a:t>we</a:t>
            </a:r>
            <a:r>
              <a:rPr lang="fi-FI" dirty="0"/>
              <a:t> </a:t>
            </a:r>
            <a:r>
              <a:rPr lang="fi-FI" dirty="0" err="1"/>
              <a:t>did</a:t>
            </a:r>
            <a:r>
              <a:rPr lang="fi-FI" dirty="0"/>
              <a:t> it? </a:t>
            </a:r>
          </a:p>
        </p:txBody>
      </p:sp>
    </p:spTree>
    <p:extLst>
      <p:ext uri="{BB962C8B-B14F-4D97-AF65-F5344CB8AC3E}">
        <p14:creationId xmlns:p14="http://schemas.microsoft.com/office/powerpoint/2010/main" val="21151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p:txBody>
          <a:bodyPr/>
          <a:lstStyle/>
          <a:p>
            <a:fld id="{3A8FA19F-DC1A-41A0-A5FD-B7856E6B131E}" type="datetime1">
              <a:rPr lang="en-GB" smtClean="0"/>
              <a:t>09/03/2021</a:t>
            </a:fld>
            <a:endParaRPr lang="en-GB" dirty="0"/>
          </a:p>
        </p:txBody>
      </p:sp>
      <p:sp>
        <p:nvSpPr>
          <p:cNvPr id="3" name="Footer Placeholder 2"/>
          <p:cNvSpPr>
            <a:spLocks noGrp="1"/>
          </p:cNvSpPr>
          <p:nvPr>
            <p:ph type="ftr" sz="quarter" idx="4294967295"/>
          </p:nvPr>
        </p:nvSpPr>
        <p:spPr/>
        <p:txBody>
          <a:bodyPr/>
          <a:lstStyle/>
          <a:p>
            <a:endParaRPr lang="en-GB" dirty="0"/>
          </a:p>
        </p:txBody>
      </p:sp>
      <p:pic>
        <p:nvPicPr>
          <p:cNvPr id="10" name="Picture 9"/>
          <p:cNvPicPr>
            <a:picLocks noChangeAspect="1"/>
          </p:cNvPicPr>
          <p:nvPr/>
        </p:nvPicPr>
        <p:blipFill>
          <a:blip r:embed="rId2"/>
          <a:stretch>
            <a:fillRect/>
          </a:stretch>
        </p:blipFill>
        <p:spPr>
          <a:xfrm>
            <a:off x="442448" y="574974"/>
            <a:ext cx="11294789" cy="5184000"/>
          </a:xfrm>
          <a:prstGeom prst="rect">
            <a:avLst/>
          </a:prstGeom>
        </p:spPr>
      </p:pic>
    </p:spTree>
    <p:extLst>
      <p:ext uri="{BB962C8B-B14F-4D97-AF65-F5344CB8AC3E}">
        <p14:creationId xmlns:p14="http://schemas.microsoft.com/office/powerpoint/2010/main" val="209460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26"/>
            <a:ext cx="10515600" cy="1146176"/>
          </a:xfrm>
        </p:spPr>
        <p:txBody>
          <a:bodyPr/>
          <a:lstStyle/>
          <a:p>
            <a:r>
              <a:rPr lang="fi-FI" dirty="0" err="1"/>
              <a:t>Employee</a:t>
            </a:r>
            <a:r>
              <a:rPr lang="fi-FI" dirty="0"/>
              <a:t> </a:t>
            </a:r>
            <a:r>
              <a:rPr lang="fi-FI" dirty="0" err="1"/>
              <a:t>survey</a:t>
            </a:r>
            <a:r>
              <a:rPr lang="fi-FI" dirty="0"/>
              <a:t> </a:t>
            </a:r>
            <a:r>
              <a:rPr lang="fi-FI" dirty="0" err="1"/>
              <a:t>example</a:t>
            </a:r>
            <a:endParaRPr lang="fi-FI" dirty="0"/>
          </a:p>
        </p:txBody>
      </p:sp>
      <p:sp>
        <p:nvSpPr>
          <p:cNvPr id="3" name="Date Placeholder 2"/>
          <p:cNvSpPr>
            <a:spLocks noGrp="1"/>
          </p:cNvSpPr>
          <p:nvPr>
            <p:ph type="dt" sz="half" idx="4294967295"/>
          </p:nvPr>
        </p:nvSpPr>
        <p:spPr/>
        <p:txBody>
          <a:bodyPr/>
          <a:lstStyle/>
          <a:p>
            <a:fld id="{A1D666E8-27DD-4902-9F77-9A231612CD1F}" type="datetime1">
              <a:rPr lang="en-GB" smtClean="0"/>
              <a:t>09/03/2021</a:t>
            </a:fld>
            <a:endParaRPr lang="en-GB" dirty="0"/>
          </a:p>
        </p:txBody>
      </p:sp>
      <p:sp>
        <p:nvSpPr>
          <p:cNvPr id="4" name="Footer Placeholder 3"/>
          <p:cNvSpPr>
            <a:spLocks noGrp="1"/>
          </p:cNvSpPr>
          <p:nvPr>
            <p:ph type="ftr" sz="quarter" idx="4294967295"/>
          </p:nvPr>
        </p:nvSpPr>
        <p:spPr/>
        <p:txBody>
          <a:bodyPr/>
          <a:lstStyle/>
          <a:p>
            <a:endParaRPr lang="en-GB" dirty="0"/>
          </a:p>
        </p:txBody>
      </p:sp>
      <p:pic>
        <p:nvPicPr>
          <p:cNvPr id="5" name="Picture 4"/>
          <p:cNvPicPr>
            <a:picLocks noChangeAspect="1"/>
          </p:cNvPicPr>
          <p:nvPr/>
        </p:nvPicPr>
        <p:blipFill>
          <a:blip r:embed="rId2"/>
          <a:stretch>
            <a:fillRect/>
          </a:stretch>
        </p:blipFill>
        <p:spPr>
          <a:xfrm>
            <a:off x="1037003" y="939385"/>
            <a:ext cx="9416012" cy="5184000"/>
          </a:xfrm>
          <a:prstGeom prst="rect">
            <a:avLst/>
          </a:prstGeom>
        </p:spPr>
      </p:pic>
    </p:spTree>
    <p:extLst>
      <p:ext uri="{BB962C8B-B14F-4D97-AF65-F5344CB8AC3E}">
        <p14:creationId xmlns:p14="http://schemas.microsoft.com/office/powerpoint/2010/main" val="75884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26"/>
            <a:ext cx="10515600" cy="1146176"/>
          </a:xfrm>
        </p:spPr>
        <p:txBody>
          <a:bodyPr/>
          <a:lstStyle/>
          <a:p>
            <a:r>
              <a:rPr lang="fi-FI" dirty="0" err="1"/>
              <a:t>Employee</a:t>
            </a:r>
            <a:r>
              <a:rPr lang="fi-FI" dirty="0"/>
              <a:t> </a:t>
            </a:r>
            <a:r>
              <a:rPr lang="fi-FI" dirty="0" err="1"/>
              <a:t>recommendations</a:t>
            </a:r>
            <a:r>
              <a:rPr lang="fi-FI" dirty="0"/>
              <a:t> </a:t>
            </a:r>
            <a:r>
              <a:rPr lang="fi-FI" dirty="0" err="1"/>
              <a:t>planning</a:t>
            </a:r>
            <a:r>
              <a:rPr lang="fi-FI" dirty="0"/>
              <a:t> </a:t>
            </a:r>
            <a:r>
              <a:rPr lang="fi-FI" dirty="0" err="1"/>
              <a:t>timeline</a:t>
            </a:r>
            <a:endParaRPr lang="fi-FI" dirty="0"/>
          </a:p>
        </p:txBody>
      </p:sp>
      <p:sp>
        <p:nvSpPr>
          <p:cNvPr id="3" name="Date Placeholder 2"/>
          <p:cNvSpPr>
            <a:spLocks noGrp="1"/>
          </p:cNvSpPr>
          <p:nvPr>
            <p:ph type="dt" sz="half" idx="4294967295"/>
          </p:nvPr>
        </p:nvSpPr>
        <p:spPr/>
        <p:txBody>
          <a:bodyPr/>
          <a:lstStyle/>
          <a:p>
            <a:fld id="{A1D666E8-27DD-4902-9F77-9A231612CD1F}" type="datetime1">
              <a:rPr lang="en-GB" smtClean="0"/>
              <a:t>09/03/2021</a:t>
            </a:fld>
            <a:endParaRPr lang="en-GB" dirty="0"/>
          </a:p>
        </p:txBody>
      </p:sp>
      <p:sp>
        <p:nvSpPr>
          <p:cNvPr id="4" name="Footer Placeholder 3"/>
          <p:cNvSpPr>
            <a:spLocks noGrp="1"/>
          </p:cNvSpPr>
          <p:nvPr>
            <p:ph type="ftr" sz="quarter" idx="4294967295"/>
          </p:nvPr>
        </p:nvSpPr>
        <p:spPr/>
        <p:txBody>
          <a:bodyPr/>
          <a:lstStyle/>
          <a:p>
            <a:r>
              <a:rPr lang="en-GB"/>
              <a:t>VTT – beyond the obvious</a:t>
            </a:r>
            <a:endParaRPr lang="en-GB" dirty="0"/>
          </a:p>
        </p:txBody>
      </p:sp>
      <p:pic>
        <p:nvPicPr>
          <p:cNvPr id="5" name="Picture 4"/>
          <p:cNvPicPr>
            <a:picLocks noChangeAspect="1"/>
          </p:cNvPicPr>
          <p:nvPr/>
        </p:nvPicPr>
        <p:blipFill>
          <a:blip r:embed="rId2"/>
          <a:stretch>
            <a:fillRect/>
          </a:stretch>
        </p:blipFill>
        <p:spPr>
          <a:xfrm>
            <a:off x="93557" y="2154143"/>
            <a:ext cx="12020900" cy="1968000"/>
          </a:xfrm>
          <a:prstGeom prst="rect">
            <a:avLst/>
          </a:prstGeom>
        </p:spPr>
      </p:pic>
    </p:spTree>
    <p:extLst>
      <p:ext uri="{BB962C8B-B14F-4D97-AF65-F5344CB8AC3E}">
        <p14:creationId xmlns:p14="http://schemas.microsoft.com/office/powerpoint/2010/main" val="33246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2E167C-9CEA-4832-ACE3-49839DE0FAF9}"/>
              </a:ext>
            </a:extLst>
          </p:cNvPr>
          <p:cNvSpPr>
            <a:spLocks noGrp="1"/>
          </p:cNvSpPr>
          <p:nvPr>
            <p:ph type="title"/>
          </p:nvPr>
        </p:nvSpPr>
        <p:spPr/>
        <p:txBody>
          <a:bodyPr/>
          <a:lstStyle/>
          <a:p>
            <a:r>
              <a:rPr lang="fr-CH" dirty="0">
                <a:latin typeface="Arial Rounded MT Bold" panose="020F0704030504030204" pitchFamily="34" charset="0"/>
              </a:rPr>
              <a:t>H2020 Call </a:t>
            </a:r>
          </a:p>
        </p:txBody>
      </p:sp>
      <p:sp>
        <p:nvSpPr>
          <p:cNvPr id="4" name="Espace réservé du contenu 2">
            <a:extLst>
              <a:ext uri="{FF2B5EF4-FFF2-40B4-BE49-F238E27FC236}">
                <a16:creationId xmlns:a16="http://schemas.microsoft.com/office/drawing/2014/main" id="{2E437AF4-FC1B-4EBB-9DAF-598961E5455E}"/>
              </a:ext>
            </a:extLst>
          </p:cNvPr>
          <p:cNvSpPr txBox="1">
            <a:spLocks/>
          </p:cNvSpPr>
          <p:nvPr/>
        </p:nvSpPr>
        <p:spPr>
          <a:xfrm>
            <a:off x="6636193" y="1868964"/>
            <a:ext cx="5089869" cy="3299335"/>
          </a:xfrm>
          <a:prstGeom prst="rect">
            <a:avLst/>
          </a:prstGeom>
        </p:spPr>
        <p:txBody>
          <a:bodyPr vert="horz" lIns="91440" tIns="45720" rIns="91440" bIns="45720" rtlCol="0">
            <a:normAutofit/>
          </a:bodyPr>
          <a:lstStyle>
            <a:lvl1pPr marL="0" indent="0" algn="l" defTabSz="457200" rtl="0" eaLnBrk="1" latinLnBrk="0" hangingPunct="1">
              <a:spcBef>
                <a:spcPts val="600"/>
              </a:spcBef>
              <a:buFont typeface="Arial" panose="020B0604020202020204" pitchFamily="34" charset="0"/>
              <a:buNone/>
              <a:defRPr lang="en-GB" sz="2400" kern="1200" dirty="0">
                <a:solidFill>
                  <a:schemeClr val="tx1">
                    <a:lumMod val="65000"/>
                    <a:lumOff val="35000"/>
                  </a:schemeClr>
                </a:solidFill>
                <a:latin typeface="Arial Unicode MS"/>
                <a:ea typeface="+mn-ea"/>
                <a:cs typeface="Arial Unicode MS"/>
              </a:defRPr>
            </a:lvl1pPr>
            <a:lvl2pPr marL="742950" indent="-285750" algn="l" defTabSz="457200" rtl="0" eaLnBrk="1" latinLnBrk="0" hangingPunct="1">
              <a:spcBef>
                <a:spcPct val="20000"/>
              </a:spcBef>
              <a:buFont typeface="Arial"/>
              <a:buChar char="–"/>
              <a:defRPr lang="en-GB" sz="2000" kern="1200" dirty="0">
                <a:solidFill>
                  <a:schemeClr val="tx1">
                    <a:lumMod val="65000"/>
                    <a:lumOff val="35000"/>
                  </a:schemeClr>
                </a:solidFill>
                <a:latin typeface="Arial Unicode MS"/>
                <a:ea typeface="+mn-ea"/>
                <a:cs typeface="Arial Unicode MS"/>
              </a:defRPr>
            </a:lvl2pPr>
            <a:lvl3pPr marL="1143000" indent="-228600" algn="l" defTabSz="457200" rtl="0" eaLnBrk="1" latinLnBrk="0" hangingPunct="1">
              <a:spcBef>
                <a:spcPct val="20000"/>
              </a:spcBef>
              <a:buFont typeface="Arial"/>
              <a:buChar char="•"/>
              <a:defRPr lang="en-GB" sz="2000" kern="1200" dirty="0">
                <a:solidFill>
                  <a:schemeClr val="tx1">
                    <a:lumMod val="65000"/>
                    <a:lumOff val="35000"/>
                  </a:schemeClr>
                </a:solidFill>
                <a:latin typeface="Arial Unicode MS"/>
                <a:ea typeface="+mn-ea"/>
                <a:cs typeface="Arial Unicode MS"/>
              </a:defRPr>
            </a:lvl3pPr>
            <a:lvl4pPr marL="1600200" indent="-228600" algn="l" defTabSz="457200" rtl="0" eaLnBrk="1" latinLnBrk="0" hangingPunct="1">
              <a:spcBef>
                <a:spcPct val="20000"/>
              </a:spcBef>
              <a:buFont typeface="Arial"/>
              <a:buChar char="–"/>
              <a:defRPr lang="en-GB" sz="2000" kern="1200" dirty="0">
                <a:solidFill>
                  <a:schemeClr val="tx1">
                    <a:lumMod val="65000"/>
                    <a:lumOff val="35000"/>
                  </a:schemeClr>
                </a:solidFill>
                <a:latin typeface="Arial Unicode MS"/>
                <a:ea typeface="+mn-ea"/>
                <a:cs typeface="Arial Unicode MS"/>
              </a:defRPr>
            </a:lvl4pPr>
            <a:lvl5pPr marL="2057400" indent="-228600" algn="l" defTabSz="457200" rtl="0" eaLnBrk="1" latinLnBrk="0" hangingPunct="1">
              <a:spcBef>
                <a:spcPct val="20000"/>
              </a:spcBef>
              <a:buFont typeface="Arial"/>
              <a:buChar char="»"/>
              <a:defRPr lang="en-US" sz="2000" kern="1200" dirty="0">
                <a:solidFill>
                  <a:schemeClr val="tx1">
                    <a:lumMod val="65000"/>
                    <a:lumOff val="35000"/>
                  </a:schemeClr>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TOPIC</a:t>
            </a:r>
          </a:p>
          <a:p>
            <a:r>
              <a:rPr lang="en-US" sz="2800" dirty="0"/>
              <a:t>Increasing capacities for actual implementation of energy efficiency measures in industry and services</a:t>
            </a:r>
          </a:p>
        </p:txBody>
      </p:sp>
      <p:grpSp>
        <p:nvGrpSpPr>
          <p:cNvPr id="5" name="Groupe 4">
            <a:extLst>
              <a:ext uri="{FF2B5EF4-FFF2-40B4-BE49-F238E27FC236}">
                <a16:creationId xmlns:a16="http://schemas.microsoft.com/office/drawing/2014/main" id="{209A7B89-73F8-4C51-9E93-886B57113FFC}"/>
              </a:ext>
            </a:extLst>
          </p:cNvPr>
          <p:cNvGrpSpPr/>
          <p:nvPr/>
        </p:nvGrpSpPr>
        <p:grpSpPr>
          <a:xfrm>
            <a:off x="815021" y="1249514"/>
            <a:ext cx="4826144" cy="5069213"/>
            <a:chOff x="277945" y="-487680"/>
            <a:chExt cx="6157722" cy="6467856"/>
          </a:xfrm>
        </p:grpSpPr>
        <p:sp>
          <p:nvSpPr>
            <p:cNvPr id="6" name="Flèche : droite 5">
              <a:extLst>
                <a:ext uri="{FF2B5EF4-FFF2-40B4-BE49-F238E27FC236}">
                  <a16:creationId xmlns:a16="http://schemas.microsoft.com/office/drawing/2014/main" id="{8B4F0199-E007-4A2C-8E1C-4023172A2CDD}"/>
                </a:ext>
              </a:extLst>
            </p:cNvPr>
            <p:cNvSpPr/>
            <p:nvPr/>
          </p:nvSpPr>
          <p:spPr>
            <a:xfrm rot="2262490" flipV="1">
              <a:off x="3631978" y="5307075"/>
              <a:ext cx="773103" cy="233172"/>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fr-CH" sz="1400" dirty="0"/>
            </a:p>
          </p:txBody>
        </p:sp>
        <p:sp>
          <p:nvSpPr>
            <p:cNvPr id="7" name="Flèche : droite 6">
              <a:extLst>
                <a:ext uri="{FF2B5EF4-FFF2-40B4-BE49-F238E27FC236}">
                  <a16:creationId xmlns:a16="http://schemas.microsoft.com/office/drawing/2014/main" id="{309F2A2E-52F1-4985-8E38-E9E8A649F871}"/>
                </a:ext>
              </a:extLst>
            </p:cNvPr>
            <p:cNvSpPr/>
            <p:nvPr/>
          </p:nvSpPr>
          <p:spPr>
            <a:xfrm>
              <a:off x="3641405" y="4862937"/>
              <a:ext cx="773103" cy="233172"/>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fr-CH" sz="1400" dirty="0"/>
            </a:p>
          </p:txBody>
        </p:sp>
        <p:sp>
          <p:nvSpPr>
            <p:cNvPr id="8" name="Flèche : droite 7">
              <a:extLst>
                <a:ext uri="{FF2B5EF4-FFF2-40B4-BE49-F238E27FC236}">
                  <a16:creationId xmlns:a16="http://schemas.microsoft.com/office/drawing/2014/main" id="{F684CCFC-D41B-43B4-8E15-58E018E1FBD0}"/>
                </a:ext>
              </a:extLst>
            </p:cNvPr>
            <p:cNvSpPr/>
            <p:nvPr/>
          </p:nvSpPr>
          <p:spPr>
            <a:xfrm rot="19337510">
              <a:off x="3650832" y="4386238"/>
              <a:ext cx="773103" cy="233172"/>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fr-CH" sz="1400" dirty="0"/>
            </a:p>
          </p:txBody>
        </p:sp>
        <p:sp>
          <p:nvSpPr>
            <p:cNvPr id="9" name="Ellipse 8">
              <a:extLst>
                <a:ext uri="{FF2B5EF4-FFF2-40B4-BE49-F238E27FC236}">
                  <a16:creationId xmlns:a16="http://schemas.microsoft.com/office/drawing/2014/main" id="{4BD260E8-957D-478D-96E1-A556508A74D0}"/>
                </a:ext>
              </a:extLst>
            </p:cNvPr>
            <p:cNvSpPr/>
            <p:nvPr/>
          </p:nvSpPr>
          <p:spPr>
            <a:xfrm>
              <a:off x="277945" y="-487680"/>
              <a:ext cx="3922776" cy="2215896"/>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CH" b="1" dirty="0"/>
                <a:t>Over all Goal </a:t>
              </a:r>
            </a:p>
            <a:p>
              <a:pPr algn="ctr"/>
              <a:r>
                <a:rPr lang="en-GB" sz="1400" dirty="0"/>
                <a:t>Increase energy efficiency in Industry and services </a:t>
              </a:r>
              <a:r>
                <a:rPr lang="en-GB" sz="1200" dirty="0"/>
                <a:t>(e.g. Ensure that energy audit recommendations lead to actual implementation)</a:t>
              </a:r>
              <a:endParaRPr lang="fr-CH" sz="1400" dirty="0"/>
            </a:p>
          </p:txBody>
        </p:sp>
        <p:sp>
          <p:nvSpPr>
            <p:cNvPr id="10" name="Rectangle 9">
              <a:extLst>
                <a:ext uri="{FF2B5EF4-FFF2-40B4-BE49-F238E27FC236}">
                  <a16:creationId xmlns:a16="http://schemas.microsoft.com/office/drawing/2014/main" id="{1187F800-D470-4E94-9349-D9B9725DD0B9}"/>
                </a:ext>
              </a:extLst>
            </p:cNvPr>
            <p:cNvSpPr/>
            <p:nvPr/>
          </p:nvSpPr>
          <p:spPr>
            <a:xfrm>
              <a:off x="899737" y="1975104"/>
              <a:ext cx="2679192" cy="1920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solidFill>
                    <a:schemeClr val="tx1"/>
                  </a:solidFill>
                </a:rPr>
                <a:t>Tool:</a:t>
              </a:r>
            </a:p>
            <a:p>
              <a:r>
                <a:rPr lang="en-GB" sz="1400" dirty="0">
                  <a:solidFill>
                    <a:schemeClr val="tx1"/>
                  </a:solidFill>
                </a:rPr>
                <a:t> Staff trainings and capacity building programs </a:t>
              </a:r>
            </a:p>
            <a:p>
              <a:r>
                <a:rPr lang="en-GB" sz="1400" dirty="0">
                  <a:solidFill>
                    <a:schemeClr val="tx1"/>
                  </a:solidFill>
                </a:rPr>
                <a:t>All actors should be targeted.</a:t>
              </a:r>
              <a:endParaRPr lang="fr-FR" sz="1400" dirty="0"/>
            </a:p>
            <a:p>
              <a:endParaRPr lang="fr-CH" sz="1400" dirty="0">
                <a:solidFill>
                  <a:schemeClr val="tx1"/>
                </a:solidFill>
              </a:endParaRPr>
            </a:p>
          </p:txBody>
        </p:sp>
        <p:sp>
          <p:nvSpPr>
            <p:cNvPr id="11" name="Flèche : bas 10">
              <a:extLst>
                <a:ext uri="{FF2B5EF4-FFF2-40B4-BE49-F238E27FC236}">
                  <a16:creationId xmlns:a16="http://schemas.microsoft.com/office/drawing/2014/main" id="{1B18AD5B-C17C-4F6F-B1DD-B824F89732C7}"/>
                </a:ext>
              </a:extLst>
            </p:cNvPr>
            <p:cNvSpPr/>
            <p:nvPr/>
          </p:nvSpPr>
          <p:spPr>
            <a:xfrm>
              <a:off x="1100905" y="3895344"/>
              <a:ext cx="2075688" cy="704088"/>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CH" sz="1400" dirty="0">
                  <a:solidFill>
                    <a:schemeClr val="tx1"/>
                  </a:solidFill>
                </a:rPr>
                <a:t>for</a:t>
              </a:r>
            </a:p>
          </p:txBody>
        </p:sp>
        <p:sp>
          <p:nvSpPr>
            <p:cNvPr id="12" name="Rectangle : coins arrondis 11">
              <a:extLst>
                <a:ext uri="{FF2B5EF4-FFF2-40B4-BE49-F238E27FC236}">
                  <a16:creationId xmlns:a16="http://schemas.microsoft.com/office/drawing/2014/main" id="{C934F4B3-31EE-46DA-A004-2402AE62516F}"/>
                </a:ext>
              </a:extLst>
            </p:cNvPr>
            <p:cNvSpPr/>
            <p:nvPr/>
          </p:nvSpPr>
          <p:spPr>
            <a:xfrm>
              <a:off x="501973" y="4599432"/>
              <a:ext cx="3273552" cy="72237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400" dirty="0">
                  <a:solidFill>
                    <a:schemeClr val="tx1"/>
                  </a:solidFill>
                </a:rPr>
                <a:t>Enhance corporate policy towards </a:t>
              </a:r>
              <a:endParaRPr lang="fr-CH" sz="1400" dirty="0">
                <a:solidFill>
                  <a:schemeClr val="tx1"/>
                </a:solidFill>
              </a:endParaRPr>
            </a:p>
          </p:txBody>
        </p:sp>
        <p:sp>
          <p:nvSpPr>
            <p:cNvPr id="13" name="Rectangle 12">
              <a:extLst>
                <a:ext uri="{FF2B5EF4-FFF2-40B4-BE49-F238E27FC236}">
                  <a16:creationId xmlns:a16="http://schemas.microsoft.com/office/drawing/2014/main" id="{0C316640-37DF-4934-8747-C230099B988E}"/>
                </a:ext>
              </a:extLst>
            </p:cNvPr>
            <p:cNvSpPr/>
            <p:nvPr/>
          </p:nvSpPr>
          <p:spPr>
            <a:xfrm>
              <a:off x="4524571" y="3895344"/>
              <a:ext cx="1911096" cy="557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r>
                <a:rPr lang="en-GB" sz="1400" dirty="0">
                  <a:solidFill>
                    <a:schemeClr val="tx1"/>
                  </a:solidFill>
                </a:rPr>
                <a:t>Energy efficiency</a:t>
              </a:r>
              <a:endParaRPr lang="fr-FR" sz="1400" dirty="0">
                <a:solidFill>
                  <a:schemeClr val="tx1"/>
                </a:solidFill>
              </a:endParaRPr>
            </a:p>
          </p:txBody>
        </p:sp>
        <p:sp>
          <p:nvSpPr>
            <p:cNvPr id="14" name="Rectangle 13">
              <a:extLst>
                <a:ext uri="{FF2B5EF4-FFF2-40B4-BE49-F238E27FC236}">
                  <a16:creationId xmlns:a16="http://schemas.microsoft.com/office/drawing/2014/main" id="{A1BD1E03-4F0F-4C27-984A-CCE65047D44F}"/>
                </a:ext>
              </a:extLst>
            </p:cNvPr>
            <p:cNvSpPr/>
            <p:nvPr/>
          </p:nvSpPr>
          <p:spPr>
            <a:xfrm>
              <a:off x="4524571" y="4686300"/>
              <a:ext cx="1911096" cy="557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r>
                <a:rPr lang="en-GB" sz="1400" dirty="0"/>
                <a:t>Energy culture</a:t>
              </a:r>
              <a:endParaRPr lang="fr-FR" sz="1400" dirty="0"/>
            </a:p>
          </p:txBody>
        </p:sp>
        <p:sp>
          <p:nvSpPr>
            <p:cNvPr id="15" name="Rectangle 14">
              <a:extLst>
                <a:ext uri="{FF2B5EF4-FFF2-40B4-BE49-F238E27FC236}">
                  <a16:creationId xmlns:a16="http://schemas.microsoft.com/office/drawing/2014/main" id="{09AA7F78-AC98-48C1-8F5B-A27B9085FA6F}"/>
                </a:ext>
              </a:extLst>
            </p:cNvPr>
            <p:cNvSpPr/>
            <p:nvPr/>
          </p:nvSpPr>
          <p:spPr>
            <a:xfrm>
              <a:off x="4524571" y="5422392"/>
              <a:ext cx="1911096" cy="557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r>
                <a:rPr lang="en-GB" sz="1400" dirty="0"/>
                <a:t>Sustainable supply</a:t>
              </a:r>
              <a:endParaRPr lang="fr-FR" sz="1400" dirty="0"/>
            </a:p>
          </p:txBody>
        </p:sp>
      </p:grpSp>
    </p:spTree>
    <p:extLst>
      <p:ext uri="{BB962C8B-B14F-4D97-AF65-F5344CB8AC3E}">
        <p14:creationId xmlns:p14="http://schemas.microsoft.com/office/powerpoint/2010/main" val="11241674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26"/>
            <a:ext cx="10515600" cy="1146176"/>
          </a:xfrm>
        </p:spPr>
        <p:txBody>
          <a:bodyPr/>
          <a:lstStyle/>
          <a:p>
            <a:r>
              <a:rPr lang="fi-FI" dirty="0"/>
              <a:t>Energy </a:t>
            </a:r>
            <a:r>
              <a:rPr lang="fi-FI" dirty="0" err="1"/>
              <a:t>manager</a:t>
            </a:r>
            <a:r>
              <a:rPr lang="fi-FI" dirty="0"/>
              <a:t> </a:t>
            </a:r>
            <a:r>
              <a:rPr lang="fi-FI" dirty="0" err="1"/>
              <a:t>survey</a:t>
            </a:r>
            <a:r>
              <a:rPr lang="fi-FI" dirty="0"/>
              <a:t> </a:t>
            </a:r>
            <a:r>
              <a:rPr lang="fi-FI" dirty="0" err="1"/>
              <a:t>example</a:t>
            </a:r>
            <a:endParaRPr lang="fi-FI" dirty="0"/>
          </a:p>
        </p:txBody>
      </p:sp>
      <p:sp>
        <p:nvSpPr>
          <p:cNvPr id="3" name="Date Placeholder 2"/>
          <p:cNvSpPr>
            <a:spLocks noGrp="1"/>
          </p:cNvSpPr>
          <p:nvPr>
            <p:ph type="dt" sz="half" idx="4294967295"/>
          </p:nvPr>
        </p:nvSpPr>
        <p:spPr/>
        <p:txBody>
          <a:bodyPr/>
          <a:lstStyle/>
          <a:p>
            <a:fld id="{A1D666E8-27DD-4902-9F77-9A231612CD1F}" type="datetime1">
              <a:rPr lang="en-GB" smtClean="0"/>
              <a:t>09/03/2021</a:t>
            </a:fld>
            <a:endParaRPr lang="en-GB" dirty="0"/>
          </a:p>
        </p:txBody>
      </p:sp>
      <p:sp>
        <p:nvSpPr>
          <p:cNvPr id="4" name="Footer Placeholder 3"/>
          <p:cNvSpPr>
            <a:spLocks noGrp="1"/>
          </p:cNvSpPr>
          <p:nvPr>
            <p:ph type="ftr" sz="quarter" idx="4294967295"/>
          </p:nvPr>
        </p:nvSpPr>
        <p:spPr/>
        <p:txBody>
          <a:bodyPr/>
          <a:lstStyle/>
          <a:p>
            <a:r>
              <a:rPr lang="en-GB"/>
              <a:t>VTT – beyond the obvious</a:t>
            </a:r>
            <a:endParaRPr lang="en-GB" dirty="0"/>
          </a:p>
        </p:txBody>
      </p:sp>
      <p:pic>
        <p:nvPicPr>
          <p:cNvPr id="5" name="Picture 4"/>
          <p:cNvPicPr>
            <a:picLocks noChangeAspect="1"/>
          </p:cNvPicPr>
          <p:nvPr/>
        </p:nvPicPr>
        <p:blipFill>
          <a:blip r:embed="rId2"/>
          <a:stretch>
            <a:fillRect/>
          </a:stretch>
        </p:blipFill>
        <p:spPr>
          <a:xfrm>
            <a:off x="0" y="1008637"/>
            <a:ext cx="12406767" cy="5328000"/>
          </a:xfrm>
          <a:prstGeom prst="rect">
            <a:avLst/>
          </a:prstGeom>
        </p:spPr>
      </p:pic>
    </p:spTree>
    <p:extLst>
      <p:ext uri="{BB962C8B-B14F-4D97-AF65-F5344CB8AC3E}">
        <p14:creationId xmlns:p14="http://schemas.microsoft.com/office/powerpoint/2010/main" val="260799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26"/>
            <a:ext cx="10515600" cy="1146176"/>
          </a:xfrm>
        </p:spPr>
        <p:txBody>
          <a:bodyPr/>
          <a:lstStyle/>
          <a:p>
            <a:r>
              <a:rPr lang="fi-FI" dirty="0"/>
              <a:t>Energy </a:t>
            </a:r>
            <a:r>
              <a:rPr lang="fi-FI" dirty="0" err="1"/>
              <a:t>manager</a:t>
            </a:r>
            <a:r>
              <a:rPr lang="fi-FI" dirty="0"/>
              <a:t> </a:t>
            </a:r>
            <a:r>
              <a:rPr lang="fi-FI" dirty="0" err="1"/>
              <a:t>recommendations</a:t>
            </a:r>
            <a:r>
              <a:rPr lang="fi-FI" dirty="0"/>
              <a:t> </a:t>
            </a:r>
            <a:r>
              <a:rPr lang="fi-FI" dirty="0" err="1"/>
              <a:t>timeline</a:t>
            </a:r>
            <a:endParaRPr lang="fi-FI" dirty="0"/>
          </a:p>
        </p:txBody>
      </p:sp>
      <p:sp>
        <p:nvSpPr>
          <p:cNvPr id="3" name="Date Placeholder 2"/>
          <p:cNvSpPr>
            <a:spLocks noGrp="1"/>
          </p:cNvSpPr>
          <p:nvPr>
            <p:ph type="dt" sz="half" idx="4294967295"/>
          </p:nvPr>
        </p:nvSpPr>
        <p:spPr/>
        <p:txBody>
          <a:bodyPr/>
          <a:lstStyle/>
          <a:p>
            <a:fld id="{A1D666E8-27DD-4902-9F77-9A231612CD1F}" type="datetime1">
              <a:rPr lang="en-GB" smtClean="0"/>
              <a:t>09/03/2021</a:t>
            </a:fld>
            <a:endParaRPr lang="en-GB" dirty="0"/>
          </a:p>
        </p:txBody>
      </p:sp>
      <p:sp>
        <p:nvSpPr>
          <p:cNvPr id="4" name="Footer Placeholder 3"/>
          <p:cNvSpPr>
            <a:spLocks noGrp="1"/>
          </p:cNvSpPr>
          <p:nvPr>
            <p:ph type="ftr" sz="quarter" idx="4294967295"/>
          </p:nvPr>
        </p:nvSpPr>
        <p:spPr/>
        <p:txBody>
          <a:bodyPr/>
          <a:lstStyle/>
          <a:p>
            <a:r>
              <a:rPr lang="en-GB"/>
              <a:t>VTT – beyond the obvious</a:t>
            </a:r>
            <a:endParaRPr lang="en-GB" dirty="0"/>
          </a:p>
        </p:txBody>
      </p:sp>
      <p:pic>
        <p:nvPicPr>
          <p:cNvPr id="5" name="Picture 4"/>
          <p:cNvPicPr>
            <a:picLocks noChangeAspect="1"/>
          </p:cNvPicPr>
          <p:nvPr/>
        </p:nvPicPr>
        <p:blipFill>
          <a:blip r:embed="rId2"/>
          <a:stretch>
            <a:fillRect/>
          </a:stretch>
        </p:blipFill>
        <p:spPr>
          <a:xfrm>
            <a:off x="1" y="2048933"/>
            <a:ext cx="12099044" cy="3648000"/>
          </a:xfrm>
          <a:prstGeom prst="rect">
            <a:avLst/>
          </a:prstGeom>
        </p:spPr>
      </p:pic>
    </p:spTree>
    <p:extLst>
      <p:ext uri="{BB962C8B-B14F-4D97-AF65-F5344CB8AC3E}">
        <p14:creationId xmlns:p14="http://schemas.microsoft.com/office/powerpoint/2010/main" val="149773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15" y="298058"/>
            <a:ext cx="10549249" cy="991483"/>
          </a:xfrm>
        </p:spPr>
        <p:txBody>
          <a:bodyPr/>
          <a:lstStyle/>
          <a:p>
            <a:r>
              <a:rPr lang="fi-FI" dirty="0"/>
              <a:t>How to </a:t>
            </a:r>
            <a:r>
              <a:rPr lang="fi-FI" dirty="0" err="1"/>
              <a:t>find</a:t>
            </a:r>
            <a:r>
              <a:rPr lang="fi-FI" dirty="0"/>
              <a:t> </a:t>
            </a:r>
            <a:r>
              <a:rPr lang="fi-FI" dirty="0" err="1"/>
              <a:t>the</a:t>
            </a:r>
            <a:r>
              <a:rPr lang="fi-FI" dirty="0"/>
              <a:t> </a:t>
            </a:r>
            <a:r>
              <a:rPr lang="fi-FI" dirty="0" err="1"/>
              <a:t>survey</a:t>
            </a:r>
            <a:r>
              <a:rPr lang="fi-FI" dirty="0"/>
              <a:t> for </a:t>
            </a:r>
            <a:r>
              <a:rPr lang="fi-FI" dirty="0" err="1"/>
              <a:t>Employees</a:t>
            </a:r>
            <a:r>
              <a:rPr lang="fi-FI" dirty="0"/>
              <a:t> (</a:t>
            </a:r>
            <a:r>
              <a:rPr lang="fi-FI" dirty="0" err="1"/>
              <a:t>invite</a:t>
            </a:r>
            <a:r>
              <a:rPr lang="fi-FI" dirty="0"/>
              <a:t> </a:t>
            </a:r>
            <a:r>
              <a:rPr lang="fi-FI" dirty="0" err="1"/>
              <a:t>yourself</a:t>
            </a:r>
            <a:r>
              <a:rPr lang="fi-FI" dirty="0"/>
              <a:t> </a:t>
            </a:r>
            <a:r>
              <a:rPr lang="fi-FI" dirty="0" err="1"/>
              <a:t>or</a:t>
            </a:r>
            <a:r>
              <a:rPr lang="fi-FI" dirty="0"/>
              <a:t> </a:t>
            </a:r>
            <a:r>
              <a:rPr lang="fi-FI" dirty="0" err="1"/>
              <a:t>your</a:t>
            </a:r>
            <a:r>
              <a:rPr lang="fi-FI" dirty="0"/>
              <a:t> </a:t>
            </a:r>
            <a:r>
              <a:rPr lang="fi-FI" dirty="0" err="1"/>
              <a:t>staff</a:t>
            </a:r>
            <a:r>
              <a:rPr lang="fi-FI" dirty="0"/>
              <a:t>)</a:t>
            </a:r>
          </a:p>
        </p:txBody>
      </p:sp>
      <p:sp>
        <p:nvSpPr>
          <p:cNvPr id="3" name="Date Placeholder 2"/>
          <p:cNvSpPr>
            <a:spLocks noGrp="1"/>
          </p:cNvSpPr>
          <p:nvPr>
            <p:ph type="dt" sz="half" idx="4294967295"/>
          </p:nvPr>
        </p:nvSpPr>
        <p:spPr/>
        <p:txBody>
          <a:bodyPr/>
          <a:lstStyle/>
          <a:p>
            <a:endParaRPr lang="en-GB" dirty="0"/>
          </a:p>
        </p:txBody>
      </p:sp>
      <p:sp>
        <p:nvSpPr>
          <p:cNvPr id="4" name="Footer Placeholder 3"/>
          <p:cNvSpPr>
            <a:spLocks noGrp="1"/>
          </p:cNvSpPr>
          <p:nvPr>
            <p:ph type="ftr" sz="quarter" idx="4294967295"/>
          </p:nvPr>
        </p:nvSpPr>
        <p:spPr/>
        <p:txBody>
          <a:bodyPr/>
          <a:lstStyle/>
          <a:p>
            <a:endParaRPr lang="en-GB" dirty="0"/>
          </a:p>
        </p:txBody>
      </p:sp>
      <p:pic>
        <p:nvPicPr>
          <p:cNvPr id="6" name="Picture 5"/>
          <p:cNvPicPr>
            <a:picLocks noChangeAspect="1"/>
          </p:cNvPicPr>
          <p:nvPr/>
        </p:nvPicPr>
        <p:blipFill>
          <a:blip r:embed="rId2"/>
          <a:stretch>
            <a:fillRect/>
          </a:stretch>
        </p:blipFill>
        <p:spPr>
          <a:xfrm>
            <a:off x="0" y="1280038"/>
            <a:ext cx="6836888" cy="4416000"/>
          </a:xfrm>
          <a:prstGeom prst="rect">
            <a:avLst/>
          </a:prstGeom>
        </p:spPr>
      </p:pic>
      <p:pic>
        <p:nvPicPr>
          <p:cNvPr id="7" name="Picture 6"/>
          <p:cNvPicPr>
            <a:picLocks noChangeAspect="1"/>
          </p:cNvPicPr>
          <p:nvPr/>
        </p:nvPicPr>
        <p:blipFill rotWithShape="1">
          <a:blip r:embed="rId3"/>
          <a:srcRect r="6808" b="6124"/>
          <a:stretch/>
        </p:blipFill>
        <p:spPr>
          <a:xfrm>
            <a:off x="4912675" y="4288583"/>
            <a:ext cx="6703093" cy="22530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48578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479" y="286661"/>
            <a:ext cx="10441959" cy="991483"/>
          </a:xfrm>
        </p:spPr>
        <p:txBody>
          <a:bodyPr/>
          <a:lstStyle/>
          <a:p>
            <a:r>
              <a:rPr lang="fi-FI" dirty="0"/>
              <a:t>How to </a:t>
            </a:r>
            <a:r>
              <a:rPr lang="fi-FI" dirty="0" err="1"/>
              <a:t>find</a:t>
            </a:r>
            <a:r>
              <a:rPr lang="fi-FI" dirty="0"/>
              <a:t> </a:t>
            </a:r>
            <a:r>
              <a:rPr lang="fi-FI" dirty="0" err="1"/>
              <a:t>the</a:t>
            </a:r>
            <a:r>
              <a:rPr lang="fi-FI" dirty="0"/>
              <a:t> </a:t>
            </a:r>
            <a:r>
              <a:rPr lang="fi-FI" dirty="0" err="1"/>
              <a:t>survey</a:t>
            </a:r>
            <a:r>
              <a:rPr lang="fi-FI" dirty="0"/>
              <a:t> for Energy </a:t>
            </a:r>
            <a:r>
              <a:rPr lang="fi-FI" dirty="0" err="1"/>
              <a:t>Managers</a:t>
            </a:r>
            <a:r>
              <a:rPr lang="fi-FI" dirty="0"/>
              <a:t> (no </a:t>
            </a:r>
            <a:r>
              <a:rPr lang="fi-FI" dirty="0" err="1"/>
              <a:t>need</a:t>
            </a:r>
            <a:r>
              <a:rPr lang="fi-FI" dirty="0"/>
              <a:t> for </a:t>
            </a:r>
            <a:r>
              <a:rPr lang="fi-FI" dirty="0" err="1"/>
              <a:t>inviting</a:t>
            </a:r>
            <a:r>
              <a:rPr lang="fi-FI" dirty="0"/>
              <a:t>)</a:t>
            </a:r>
          </a:p>
        </p:txBody>
      </p:sp>
      <p:sp>
        <p:nvSpPr>
          <p:cNvPr id="3" name="Date Placeholder 2"/>
          <p:cNvSpPr>
            <a:spLocks noGrp="1"/>
          </p:cNvSpPr>
          <p:nvPr>
            <p:ph type="dt" sz="half" idx="4294967295"/>
          </p:nvPr>
        </p:nvSpPr>
        <p:spPr/>
        <p:txBody>
          <a:bodyPr/>
          <a:lstStyle/>
          <a:p>
            <a:endParaRPr lang="en-GB" dirty="0"/>
          </a:p>
        </p:txBody>
      </p:sp>
      <p:sp>
        <p:nvSpPr>
          <p:cNvPr id="4" name="Footer Placeholder 3"/>
          <p:cNvSpPr>
            <a:spLocks noGrp="1"/>
          </p:cNvSpPr>
          <p:nvPr>
            <p:ph type="ftr" sz="quarter" idx="4294967295"/>
          </p:nvPr>
        </p:nvSpPr>
        <p:spPr/>
        <p:txBody>
          <a:bodyPr/>
          <a:lstStyle/>
          <a:p>
            <a:endParaRPr lang="en-GB" dirty="0"/>
          </a:p>
        </p:txBody>
      </p:sp>
      <p:pic>
        <p:nvPicPr>
          <p:cNvPr id="5" name="Picture 4"/>
          <p:cNvPicPr>
            <a:picLocks noChangeAspect="1"/>
          </p:cNvPicPr>
          <p:nvPr/>
        </p:nvPicPr>
        <p:blipFill>
          <a:blip r:embed="rId2"/>
          <a:stretch>
            <a:fillRect/>
          </a:stretch>
        </p:blipFill>
        <p:spPr>
          <a:xfrm>
            <a:off x="103987" y="1278144"/>
            <a:ext cx="6930579" cy="3840000"/>
          </a:xfrm>
          <a:prstGeom prst="rect">
            <a:avLst/>
          </a:prstGeom>
        </p:spPr>
      </p:pic>
      <p:pic>
        <p:nvPicPr>
          <p:cNvPr id="6" name="Picture 5"/>
          <p:cNvPicPr>
            <a:picLocks noChangeAspect="1"/>
          </p:cNvPicPr>
          <p:nvPr/>
        </p:nvPicPr>
        <p:blipFill>
          <a:blip r:embed="rId3"/>
          <a:stretch>
            <a:fillRect/>
          </a:stretch>
        </p:blipFill>
        <p:spPr>
          <a:xfrm>
            <a:off x="4787378" y="2174363"/>
            <a:ext cx="7404623" cy="1872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4019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9120" y="104442"/>
            <a:ext cx="11216640" cy="1146176"/>
          </a:xfrm>
        </p:spPr>
        <p:txBody>
          <a:bodyPr/>
          <a:lstStyle/>
          <a:p>
            <a:endParaRPr lang="fr-FR" dirty="0">
              <a:latin typeface="Arial Rounded MT Bold" panose="020F0704030504030204" pitchFamily="34" charset="0"/>
            </a:endParaRPr>
          </a:p>
        </p:txBody>
      </p:sp>
      <p:sp>
        <p:nvSpPr>
          <p:cNvPr id="3" name="Espace réservé du contenu 2"/>
          <p:cNvSpPr>
            <a:spLocks noGrp="1"/>
          </p:cNvSpPr>
          <p:nvPr>
            <p:ph idx="1"/>
          </p:nvPr>
        </p:nvSpPr>
        <p:spPr/>
        <p:txBody>
          <a:bodyPr/>
          <a:lstStyle/>
          <a:p>
            <a:pPr marL="0" indent="0" algn="ctr">
              <a:buNone/>
            </a:pPr>
            <a:endParaRPr lang="fr-FR" sz="4000" b="1" dirty="0">
              <a:solidFill>
                <a:schemeClr val="tx1">
                  <a:lumMod val="95000"/>
                  <a:lumOff val="5000"/>
                </a:schemeClr>
              </a:solidFill>
            </a:endParaRPr>
          </a:p>
          <a:p>
            <a:pPr marL="0" indent="0" algn="ctr">
              <a:buNone/>
            </a:pPr>
            <a:r>
              <a:rPr lang="fr-FR" sz="3200" b="1" dirty="0" err="1"/>
              <a:t>Tool</a:t>
            </a:r>
            <a:r>
              <a:rPr lang="fr-FR" sz="3200" b="1" dirty="0"/>
              <a:t> for </a:t>
            </a:r>
            <a:r>
              <a:rPr lang="fr-FR" sz="3200" b="1" dirty="0" err="1"/>
              <a:t>greenhouse</a:t>
            </a:r>
            <a:r>
              <a:rPr lang="fr-FR" sz="3200" b="1" dirty="0"/>
              <a:t> </a:t>
            </a:r>
            <a:r>
              <a:rPr lang="fr-FR" sz="3200" b="1" dirty="0" err="1"/>
              <a:t>emission</a:t>
            </a:r>
            <a:endParaRPr lang="fr-FR" sz="3200" b="1" dirty="0"/>
          </a:p>
          <a:p>
            <a:pPr marL="0" indent="0" algn="ctr">
              <a:buNone/>
            </a:pPr>
            <a:endParaRPr lang="fr-FR" dirty="0"/>
          </a:p>
          <a:p>
            <a:pPr marL="0" indent="0" algn="ctr">
              <a:buNone/>
            </a:pPr>
            <a:r>
              <a:rPr lang="fr-FR" dirty="0"/>
              <a:t>Sirje Vares</a:t>
            </a:r>
          </a:p>
          <a:p>
            <a:pPr marL="0" indent="0" algn="ctr">
              <a:buNone/>
            </a:pPr>
            <a:endParaRPr lang="fr-FR" dirty="0"/>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54</a:t>
            </a:fld>
            <a:endParaRPr lang="fr-CH"/>
          </a:p>
        </p:txBody>
      </p:sp>
      <p:pic>
        <p:nvPicPr>
          <p:cNvPr id="4098" name="Picture 2" descr="VTT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025" y="4048310"/>
            <a:ext cx="2573655" cy="165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5766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35ACBA-0B95-4FEC-A869-E335B7545AF9}"/>
              </a:ext>
            </a:extLst>
          </p:cNvPr>
          <p:cNvSpPr>
            <a:spLocks noGrp="1"/>
          </p:cNvSpPr>
          <p:nvPr>
            <p:ph type="dt" sz="half" idx="4294967295"/>
          </p:nvPr>
        </p:nvSpPr>
        <p:spPr/>
        <p:txBody>
          <a:bodyPr/>
          <a:lstStyle/>
          <a:p>
            <a:fld id="{92980A54-19B1-4B12-AA22-8B76D14991BC}" type="datetime1">
              <a:rPr lang="en-GB" smtClean="0"/>
              <a:pPr/>
              <a:t>09/03/2021</a:t>
            </a:fld>
            <a:endParaRPr lang="en-GB" dirty="0"/>
          </a:p>
        </p:txBody>
      </p:sp>
      <p:sp>
        <p:nvSpPr>
          <p:cNvPr id="3" name="Footer Placeholder 2">
            <a:extLst>
              <a:ext uri="{FF2B5EF4-FFF2-40B4-BE49-F238E27FC236}">
                <a16:creationId xmlns:a16="http://schemas.microsoft.com/office/drawing/2014/main" id="{6E129464-A1C5-4D99-ACE3-8574316242CD}"/>
              </a:ext>
            </a:extLst>
          </p:cNvPr>
          <p:cNvSpPr>
            <a:spLocks noGrp="1"/>
          </p:cNvSpPr>
          <p:nvPr>
            <p:ph type="ftr" sz="quarter" idx="4294967295"/>
          </p:nvPr>
        </p:nvSpPr>
        <p:spPr/>
        <p:txBody>
          <a:bodyPr/>
          <a:lstStyle/>
          <a:p>
            <a:r>
              <a:rPr lang="en-GB"/>
              <a:t>VTT – beyond the obvious</a:t>
            </a:r>
            <a:endParaRPr lang="en-GB" dirty="0"/>
          </a:p>
        </p:txBody>
      </p:sp>
      <p:sp>
        <p:nvSpPr>
          <p:cNvPr id="4" name="Content Placeholder 3">
            <a:extLst>
              <a:ext uri="{FF2B5EF4-FFF2-40B4-BE49-F238E27FC236}">
                <a16:creationId xmlns:a16="http://schemas.microsoft.com/office/drawing/2014/main" id="{26B3A94D-C99F-4036-A7B8-9E7B529DE853}"/>
              </a:ext>
            </a:extLst>
          </p:cNvPr>
          <p:cNvSpPr>
            <a:spLocks noGrp="1"/>
          </p:cNvSpPr>
          <p:nvPr>
            <p:ph sz="quarter" idx="13"/>
          </p:nvPr>
        </p:nvSpPr>
        <p:spPr>
          <a:xfrm>
            <a:off x="958851" y="1292536"/>
            <a:ext cx="10257789" cy="4870664"/>
          </a:xfrm>
        </p:spPr>
        <p:txBody>
          <a:bodyPr>
            <a:normAutofit fontScale="92500" lnSpcReduction="10000"/>
          </a:bodyPr>
          <a:lstStyle/>
          <a:p>
            <a:r>
              <a:rPr lang="en-US" dirty="0"/>
              <a:t>IMPAWATT tool calculates the greenhouse gas emissions (GHG) from the energy use in user defined manufacturing / assembly / production systems</a:t>
            </a:r>
          </a:p>
          <a:p>
            <a:r>
              <a:rPr lang="en-US" dirty="0"/>
              <a:t>Assessment considers GHG emissions caused by combustion and pre-combustion because of the acquisition of fuels. </a:t>
            </a:r>
          </a:p>
          <a:p>
            <a:r>
              <a:rPr lang="en-US" dirty="0"/>
              <a:t>The method considers also the embodied emissions of renewable energy technologies. </a:t>
            </a:r>
          </a:p>
          <a:p>
            <a:endParaRPr lang="en-US" dirty="0"/>
          </a:p>
          <a:p>
            <a:r>
              <a:rPr lang="en-GB" dirty="0"/>
              <a:t>Tool enables to compare your ‘current case’ with the possible savings, as ‘what if’ cases:</a:t>
            </a:r>
            <a:endParaRPr lang="fi-FI" dirty="0"/>
          </a:p>
          <a:p>
            <a:pPr lvl="2"/>
            <a:r>
              <a:rPr lang="en-GB" dirty="0"/>
              <a:t>the savings could be based on improved energy-efficiency,</a:t>
            </a:r>
            <a:endParaRPr lang="fi-FI" dirty="0"/>
          </a:p>
          <a:p>
            <a:pPr lvl="2"/>
            <a:r>
              <a:rPr lang="en-GB" dirty="0"/>
              <a:t>because of shifting to lower carbon fuels or</a:t>
            </a:r>
            <a:endParaRPr lang="fi-FI" dirty="0"/>
          </a:p>
          <a:p>
            <a:pPr lvl="2"/>
            <a:r>
              <a:rPr lang="en-GB" dirty="0"/>
              <a:t>Because taking use of renewable energy carriers.</a:t>
            </a:r>
          </a:p>
          <a:p>
            <a:pPr marL="0" indent="0">
              <a:buNone/>
            </a:pPr>
            <a:endParaRPr lang="en-GB" dirty="0"/>
          </a:p>
          <a:p>
            <a:pPr lvl="1"/>
            <a:endParaRPr lang="en-GB" dirty="0"/>
          </a:p>
          <a:p>
            <a:pPr lvl="1"/>
            <a:endParaRPr lang="en-GB" dirty="0"/>
          </a:p>
          <a:p>
            <a:endParaRPr lang="en-GB" dirty="0"/>
          </a:p>
        </p:txBody>
      </p:sp>
      <p:sp>
        <p:nvSpPr>
          <p:cNvPr id="5" name="Title 4">
            <a:extLst>
              <a:ext uri="{FF2B5EF4-FFF2-40B4-BE49-F238E27FC236}">
                <a16:creationId xmlns:a16="http://schemas.microsoft.com/office/drawing/2014/main" id="{1140C456-DE76-43ED-8D13-B039BD20FA26}"/>
              </a:ext>
            </a:extLst>
          </p:cNvPr>
          <p:cNvSpPr>
            <a:spLocks noGrp="1"/>
          </p:cNvSpPr>
          <p:nvPr>
            <p:ph type="title"/>
          </p:nvPr>
        </p:nvSpPr>
        <p:spPr>
          <a:xfrm>
            <a:off x="960000" y="496973"/>
            <a:ext cx="9264000" cy="641964"/>
          </a:xfrm>
        </p:spPr>
        <p:txBody>
          <a:bodyPr/>
          <a:lstStyle/>
          <a:p>
            <a:r>
              <a:rPr lang="en-GB" dirty="0"/>
              <a:t>Background</a:t>
            </a:r>
          </a:p>
        </p:txBody>
      </p:sp>
    </p:spTree>
    <p:extLst>
      <p:ext uri="{BB962C8B-B14F-4D97-AF65-F5344CB8AC3E}">
        <p14:creationId xmlns:p14="http://schemas.microsoft.com/office/powerpoint/2010/main" val="278317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n aerial view of a city&#10;&#10;Description automatically generated">
            <a:extLst>
              <a:ext uri="{FF2B5EF4-FFF2-40B4-BE49-F238E27FC236}">
                <a16:creationId xmlns:a16="http://schemas.microsoft.com/office/drawing/2014/main" id="{9F0345AD-DEC9-4720-8C27-3D9BF823539E}"/>
              </a:ext>
            </a:extLst>
          </p:cNvPr>
          <p:cNvPicPr>
            <a:picLocks noGrp="1" noChangeAspect="1"/>
          </p:cNvPicPr>
          <p:nvPr>
            <p:ph type="pic" sz="quarter" idx="19"/>
          </p:nvPr>
        </p:nvPicPr>
        <p:blipFill>
          <a:blip r:embed="rId2"/>
          <a:srcRect l="31287" r="31287"/>
          <a:stretch>
            <a:fillRect/>
          </a:stretch>
        </p:blipFill>
        <p:spPr/>
      </p:pic>
      <p:sp>
        <p:nvSpPr>
          <p:cNvPr id="3" name="Content Placeholder 2">
            <a:extLst>
              <a:ext uri="{FF2B5EF4-FFF2-40B4-BE49-F238E27FC236}">
                <a16:creationId xmlns:a16="http://schemas.microsoft.com/office/drawing/2014/main" id="{33E1499F-FF38-437A-AE7A-97B49F260FF4}"/>
              </a:ext>
            </a:extLst>
          </p:cNvPr>
          <p:cNvSpPr>
            <a:spLocks noGrp="1"/>
          </p:cNvSpPr>
          <p:nvPr>
            <p:ph sz="quarter" idx="13"/>
          </p:nvPr>
        </p:nvSpPr>
        <p:spPr>
          <a:xfrm>
            <a:off x="875126" y="1705731"/>
            <a:ext cx="5220873" cy="4514221"/>
          </a:xfrm>
        </p:spPr>
        <p:txBody>
          <a:bodyPr>
            <a:normAutofit fontScale="92500" lnSpcReduction="20000"/>
          </a:bodyPr>
          <a:lstStyle/>
          <a:p>
            <a:r>
              <a:rPr lang="en-GB" dirty="0"/>
              <a:t>Fill required input -  all energy flows and fuels that enter to your process.</a:t>
            </a:r>
          </a:p>
          <a:p>
            <a:r>
              <a:rPr lang="en-GB" dirty="0"/>
              <a:t>Choose country for the  electricity production method</a:t>
            </a:r>
          </a:p>
          <a:p>
            <a:r>
              <a:rPr lang="en-GB" dirty="0"/>
              <a:t>Give unit emission for your district heat case</a:t>
            </a:r>
          </a:p>
          <a:p>
            <a:r>
              <a:rPr lang="en-GB" dirty="0"/>
              <a:t>Get Global warming potential value as an output for your defined system product / services. </a:t>
            </a:r>
          </a:p>
          <a:p>
            <a:r>
              <a:rPr lang="en-GB" dirty="0"/>
              <a:t>Output is  a GWP fossil value  (main emissions included are CO</a:t>
            </a:r>
            <a:r>
              <a:rPr lang="en-GB" baseline="-25000" dirty="0"/>
              <a:t>2</a:t>
            </a:r>
            <a:r>
              <a:rPr lang="en-GB" dirty="0"/>
              <a:t>, CH</a:t>
            </a:r>
            <a:r>
              <a:rPr lang="en-GB" baseline="-25000" dirty="0"/>
              <a:t>4</a:t>
            </a:r>
            <a:r>
              <a:rPr lang="en-GB" dirty="0"/>
              <a:t>, N</a:t>
            </a:r>
            <a:r>
              <a:rPr lang="en-GB" baseline="-25000" dirty="0"/>
              <a:t>2</a:t>
            </a:r>
            <a:r>
              <a:rPr lang="en-GB" dirty="0"/>
              <a:t>O …). </a:t>
            </a:r>
          </a:p>
        </p:txBody>
      </p:sp>
      <p:sp>
        <p:nvSpPr>
          <p:cNvPr id="4" name="Title 3">
            <a:extLst>
              <a:ext uri="{FF2B5EF4-FFF2-40B4-BE49-F238E27FC236}">
                <a16:creationId xmlns:a16="http://schemas.microsoft.com/office/drawing/2014/main" id="{20807478-1CB2-4563-83F0-5DD061CECF2E}"/>
              </a:ext>
            </a:extLst>
          </p:cNvPr>
          <p:cNvSpPr>
            <a:spLocks noGrp="1"/>
          </p:cNvSpPr>
          <p:nvPr>
            <p:ph type="title"/>
          </p:nvPr>
        </p:nvSpPr>
        <p:spPr>
          <a:xfrm>
            <a:off x="960000" y="456583"/>
            <a:ext cx="9264000" cy="820600"/>
          </a:xfrm>
        </p:spPr>
        <p:txBody>
          <a:bodyPr>
            <a:normAutofit fontScale="90000"/>
          </a:bodyPr>
          <a:lstStyle/>
          <a:p>
            <a:r>
              <a:rPr lang="en-GB" dirty="0"/>
              <a:t>Simple as possible: give Input and get output (GWP value)</a:t>
            </a:r>
          </a:p>
        </p:txBody>
      </p:sp>
      <p:sp>
        <p:nvSpPr>
          <p:cNvPr id="5" name="Date Placeholder 4">
            <a:extLst>
              <a:ext uri="{FF2B5EF4-FFF2-40B4-BE49-F238E27FC236}">
                <a16:creationId xmlns:a16="http://schemas.microsoft.com/office/drawing/2014/main" id="{2C32386E-B523-4BFF-9A3C-3F10BAF35DBF}"/>
              </a:ext>
            </a:extLst>
          </p:cNvPr>
          <p:cNvSpPr>
            <a:spLocks noGrp="1"/>
          </p:cNvSpPr>
          <p:nvPr>
            <p:ph type="dt" sz="half" idx="4294967295"/>
          </p:nvPr>
        </p:nvSpPr>
        <p:spPr/>
        <p:txBody>
          <a:bodyPr/>
          <a:lstStyle/>
          <a:p>
            <a:fld id="{C46467EF-570B-424B-AFD0-E31382946A15}" type="datetime1">
              <a:rPr lang="en-GB" smtClean="0"/>
              <a:pPr/>
              <a:t>09/03/2021</a:t>
            </a:fld>
            <a:endParaRPr lang="en-GB" dirty="0"/>
          </a:p>
        </p:txBody>
      </p:sp>
      <p:sp>
        <p:nvSpPr>
          <p:cNvPr id="6" name="Footer Placeholder 5">
            <a:extLst>
              <a:ext uri="{FF2B5EF4-FFF2-40B4-BE49-F238E27FC236}">
                <a16:creationId xmlns:a16="http://schemas.microsoft.com/office/drawing/2014/main" id="{2EB63D9C-5626-4596-B37B-BCA422E8F04C}"/>
              </a:ext>
            </a:extLst>
          </p:cNvPr>
          <p:cNvSpPr>
            <a:spLocks noGrp="1"/>
          </p:cNvSpPr>
          <p:nvPr>
            <p:ph type="ftr" sz="quarter" idx="4294967295"/>
          </p:nvPr>
        </p:nvSpPr>
        <p:spPr/>
        <p:txBody>
          <a:bodyPr/>
          <a:lstStyle/>
          <a:p>
            <a:r>
              <a:rPr lang="en-GB"/>
              <a:t>VTT – beyond the obvious</a:t>
            </a:r>
            <a:endParaRPr lang="en-GB" dirty="0"/>
          </a:p>
        </p:txBody>
      </p:sp>
      <p:grpSp>
        <p:nvGrpSpPr>
          <p:cNvPr id="15" name="Group 14">
            <a:extLst>
              <a:ext uri="{FF2B5EF4-FFF2-40B4-BE49-F238E27FC236}">
                <a16:creationId xmlns:a16="http://schemas.microsoft.com/office/drawing/2014/main" id="{7AACC764-7676-49E2-8894-A51329891052}"/>
              </a:ext>
            </a:extLst>
          </p:cNvPr>
          <p:cNvGrpSpPr/>
          <p:nvPr/>
        </p:nvGrpSpPr>
        <p:grpSpPr>
          <a:xfrm>
            <a:off x="6168703" y="1735454"/>
            <a:ext cx="3855331" cy="4665964"/>
            <a:chOff x="5381625" y="1339215"/>
            <a:chExt cx="3078480" cy="4316029"/>
          </a:xfrm>
        </p:grpSpPr>
        <p:sp>
          <p:nvSpPr>
            <p:cNvPr id="17" name="Rectangle 16">
              <a:extLst>
                <a:ext uri="{FF2B5EF4-FFF2-40B4-BE49-F238E27FC236}">
                  <a16:creationId xmlns:a16="http://schemas.microsoft.com/office/drawing/2014/main" id="{2094D3C0-8F9C-41A4-9ED6-922FF5C69953}"/>
                </a:ext>
              </a:extLst>
            </p:cNvPr>
            <p:cNvSpPr/>
            <p:nvPr/>
          </p:nvSpPr>
          <p:spPr>
            <a:xfrm>
              <a:off x="5419725" y="2949040"/>
              <a:ext cx="3002280" cy="10261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YOUR PROCESS</a:t>
              </a:r>
            </a:p>
          </p:txBody>
        </p:sp>
        <p:sp>
          <p:nvSpPr>
            <p:cNvPr id="18" name="Down Arrow 37">
              <a:extLst>
                <a:ext uri="{FF2B5EF4-FFF2-40B4-BE49-F238E27FC236}">
                  <a16:creationId xmlns:a16="http://schemas.microsoft.com/office/drawing/2014/main" id="{4ABED3D8-B4F3-4BE8-8532-65EEF60E5F25}"/>
                </a:ext>
              </a:extLst>
            </p:cNvPr>
            <p:cNvSpPr/>
            <p:nvPr/>
          </p:nvSpPr>
          <p:spPr>
            <a:xfrm>
              <a:off x="5381625" y="1339215"/>
              <a:ext cx="1112520" cy="1609825"/>
            </a:xfrm>
            <a:prstGeom prst="downArrow">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2400" dirty="0"/>
                <a:t>INPUTS</a:t>
              </a:r>
            </a:p>
          </p:txBody>
        </p:sp>
        <p:sp>
          <p:nvSpPr>
            <p:cNvPr id="19" name="Down Arrow 38">
              <a:extLst>
                <a:ext uri="{FF2B5EF4-FFF2-40B4-BE49-F238E27FC236}">
                  <a16:creationId xmlns:a16="http://schemas.microsoft.com/office/drawing/2014/main" id="{0C9511EC-DAA1-46C2-96D5-A0C58F453886}"/>
                </a:ext>
              </a:extLst>
            </p:cNvPr>
            <p:cNvSpPr/>
            <p:nvPr/>
          </p:nvSpPr>
          <p:spPr>
            <a:xfrm>
              <a:off x="6385794" y="1339215"/>
              <a:ext cx="1112520" cy="1609825"/>
            </a:xfrm>
            <a:prstGeom prst="downArrow">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2400" dirty="0"/>
                <a:t>INPUTS</a:t>
              </a:r>
            </a:p>
          </p:txBody>
        </p:sp>
        <p:sp>
          <p:nvSpPr>
            <p:cNvPr id="20" name="Down Arrow 39">
              <a:extLst>
                <a:ext uri="{FF2B5EF4-FFF2-40B4-BE49-F238E27FC236}">
                  <a16:creationId xmlns:a16="http://schemas.microsoft.com/office/drawing/2014/main" id="{AFDC67D8-683D-48BE-9133-348EA608CEEA}"/>
                </a:ext>
              </a:extLst>
            </p:cNvPr>
            <p:cNvSpPr/>
            <p:nvPr/>
          </p:nvSpPr>
          <p:spPr>
            <a:xfrm>
              <a:off x="7347585" y="1339215"/>
              <a:ext cx="1112520" cy="1609825"/>
            </a:xfrm>
            <a:prstGeom prst="downArrow">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2400" dirty="0"/>
                <a:t>INPUTS</a:t>
              </a:r>
            </a:p>
          </p:txBody>
        </p:sp>
        <p:sp>
          <p:nvSpPr>
            <p:cNvPr id="21" name="Down Arrow 41">
              <a:extLst>
                <a:ext uri="{FF2B5EF4-FFF2-40B4-BE49-F238E27FC236}">
                  <a16:creationId xmlns:a16="http://schemas.microsoft.com/office/drawing/2014/main" id="{071A7E96-F5AE-4941-9640-093DD9E5F767}"/>
                </a:ext>
              </a:extLst>
            </p:cNvPr>
            <p:cNvSpPr/>
            <p:nvPr/>
          </p:nvSpPr>
          <p:spPr>
            <a:xfrm>
              <a:off x="6364605" y="4045419"/>
              <a:ext cx="1112520" cy="1609825"/>
            </a:xfrm>
            <a:prstGeom prst="down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2400" dirty="0"/>
                <a:t>OUTPUTS</a:t>
              </a:r>
            </a:p>
          </p:txBody>
        </p:sp>
      </p:grpSp>
    </p:spTree>
    <p:extLst>
      <p:ext uri="{BB962C8B-B14F-4D97-AF65-F5344CB8AC3E}">
        <p14:creationId xmlns:p14="http://schemas.microsoft.com/office/powerpoint/2010/main" val="162544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7873" y="109279"/>
            <a:ext cx="10515600" cy="1146176"/>
          </a:xfrm>
        </p:spPr>
        <p:txBody>
          <a:bodyPr/>
          <a:lstStyle/>
          <a:p>
            <a:r>
              <a:rPr lang="fr-FR" dirty="0" err="1">
                <a:latin typeface="Arial Rounded MT Bold" panose="020F0704030504030204" pitchFamily="34" charset="0"/>
              </a:rPr>
              <a:t>Overview</a:t>
            </a:r>
            <a:r>
              <a:rPr lang="fr-FR" dirty="0">
                <a:latin typeface="Arial Rounded MT Bold" panose="020F0704030504030204" pitchFamily="34" charset="0"/>
              </a:rPr>
              <a:t> of the </a:t>
            </a:r>
            <a:r>
              <a:rPr lang="fr-FR" dirty="0" err="1">
                <a:latin typeface="Arial Rounded MT Bold" panose="020F0704030504030204" pitchFamily="34" charset="0"/>
              </a:rPr>
              <a:t>project</a:t>
            </a:r>
            <a:r>
              <a:rPr lang="fr-FR" dirty="0">
                <a:latin typeface="Arial Rounded MT Bold" panose="020F0704030504030204" pitchFamily="34" charset="0"/>
              </a:rPr>
              <a:t> </a:t>
            </a:r>
            <a:r>
              <a:rPr lang="fr-FR" dirty="0" err="1">
                <a:latin typeface="Arial Rounded MT Bold" panose="020F0704030504030204" pitchFamily="34" charset="0"/>
              </a:rPr>
              <a:t>activities</a:t>
            </a:r>
            <a:r>
              <a:rPr lang="fr-FR" dirty="0">
                <a:latin typeface="Arial Rounded MT Bold" panose="020F0704030504030204" pitchFamily="34" charset="0"/>
              </a:rPr>
              <a:t> made </a:t>
            </a:r>
            <a:r>
              <a:rPr lang="fr-FR" dirty="0" err="1">
                <a:latin typeface="Arial Rounded MT Bold" panose="020F0704030504030204" pitchFamily="34" charset="0"/>
              </a:rPr>
              <a:t>with</a:t>
            </a:r>
            <a:r>
              <a:rPr lang="fr-FR" dirty="0">
                <a:latin typeface="Arial Rounded MT Bold" panose="020F0704030504030204" pitchFamily="34" charset="0"/>
              </a:rPr>
              <a:t> the </a:t>
            </a:r>
            <a:r>
              <a:rPr lang="fr-FR" dirty="0" err="1">
                <a:latin typeface="Arial Rounded MT Bold" panose="020F0704030504030204" pitchFamily="34" charset="0"/>
              </a:rPr>
              <a:t>companies</a:t>
            </a:r>
            <a:r>
              <a:rPr lang="fr-FR" dirty="0">
                <a:latin typeface="Arial Rounded MT Bold" panose="020F0704030504030204" pitchFamily="34" charset="0"/>
              </a:rPr>
              <a:t> to </a:t>
            </a:r>
            <a:r>
              <a:rPr lang="fr-FR" dirty="0" err="1">
                <a:latin typeface="Arial Rounded MT Bold" panose="020F0704030504030204" pitchFamily="34" charset="0"/>
              </a:rPr>
              <a:t>overcome</a:t>
            </a:r>
            <a:r>
              <a:rPr lang="fr-FR" dirty="0">
                <a:latin typeface="Arial Rounded MT Bold" panose="020F0704030504030204" pitchFamily="34" charset="0"/>
              </a:rPr>
              <a:t> </a:t>
            </a:r>
            <a:r>
              <a:rPr lang="fr-FR" dirty="0" err="1">
                <a:latin typeface="Arial Rounded MT Bold" panose="020F0704030504030204" pitchFamily="34" charset="0"/>
              </a:rPr>
              <a:t>barriers</a:t>
            </a:r>
            <a:endParaRPr lang="fr-FR" dirty="0">
              <a:latin typeface="Arial Rounded MT Bold" panose="020F0704030504030204" pitchFamily="34" charset="0"/>
            </a:endParaRPr>
          </a:p>
        </p:txBody>
      </p:sp>
      <p:sp>
        <p:nvSpPr>
          <p:cNvPr id="3" name="Espace réservé du contenu 2"/>
          <p:cNvSpPr>
            <a:spLocks noGrp="1"/>
          </p:cNvSpPr>
          <p:nvPr>
            <p:ph idx="1"/>
          </p:nvPr>
        </p:nvSpPr>
        <p:spPr>
          <a:xfrm>
            <a:off x="838200" y="1925782"/>
            <a:ext cx="10515600" cy="4251181"/>
          </a:xfrm>
        </p:spPr>
        <p:txBody>
          <a:bodyPr/>
          <a:lstStyle/>
          <a:p>
            <a:pPr marL="0" indent="0" algn="ctr">
              <a:buNone/>
            </a:pPr>
            <a:r>
              <a:rPr lang="fr-FR" sz="4000" b="1" dirty="0">
                <a:solidFill>
                  <a:schemeClr val="tx1">
                    <a:lumMod val="95000"/>
                    <a:lumOff val="5000"/>
                  </a:schemeClr>
                </a:solidFill>
              </a:rPr>
              <a:t>Luca </a:t>
            </a:r>
            <a:r>
              <a:rPr lang="fr-FR" sz="4000" b="1" dirty="0" err="1">
                <a:solidFill>
                  <a:schemeClr val="tx1">
                    <a:lumMod val="95000"/>
                    <a:lumOff val="5000"/>
                  </a:schemeClr>
                </a:solidFill>
              </a:rPr>
              <a:t>Galeasso</a:t>
            </a:r>
            <a:endParaRPr lang="fr-FR" sz="4000" b="1" dirty="0">
              <a:solidFill>
                <a:schemeClr val="tx1">
                  <a:lumMod val="95000"/>
                  <a:lumOff val="5000"/>
                </a:schemeClr>
              </a:solidFill>
            </a:endParaRPr>
          </a:p>
          <a:p>
            <a:pPr marL="0" indent="0" algn="ctr">
              <a:buNone/>
            </a:pPr>
            <a:endParaRPr lang="fr-FR" sz="4000" b="1" dirty="0">
              <a:solidFill>
                <a:schemeClr val="tx1">
                  <a:lumMod val="95000"/>
                  <a:lumOff val="5000"/>
                </a:schemeClr>
              </a:solidFill>
            </a:endParaRPr>
          </a:p>
          <a:p>
            <a:pPr marL="0" indent="0" algn="ctr">
              <a:buNone/>
            </a:pPr>
            <a:r>
              <a:rPr lang="fr-FR" dirty="0"/>
              <a:t>ITALY</a:t>
            </a:r>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57</a:t>
            </a:fld>
            <a:endParaRPr lang="fr-CH"/>
          </a:p>
        </p:txBody>
      </p:sp>
      <p:pic>
        <p:nvPicPr>
          <p:cNvPr id="1026" name="Picture 2" descr="ENVIRONMENT PARK – IMPAWA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885" y="2879267"/>
            <a:ext cx="4092229" cy="262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8325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3426" y="397415"/>
            <a:ext cx="10515600" cy="1146176"/>
          </a:xfrm>
        </p:spPr>
        <p:txBody>
          <a:bodyPr/>
          <a:lstStyle/>
          <a:p>
            <a:r>
              <a:rPr lang="fr-FR" dirty="0">
                <a:latin typeface="+mj-lt"/>
              </a:rPr>
              <a:t>At the </a:t>
            </a:r>
            <a:r>
              <a:rPr lang="fr-FR" dirty="0" err="1">
                <a:latin typeface="+mj-lt"/>
              </a:rPr>
              <a:t>beginning</a:t>
            </a:r>
            <a:r>
              <a:rPr lang="fr-FR" dirty="0">
                <a:latin typeface="+mj-lt"/>
              </a:rPr>
              <a:t> of IMPAWATT… the </a:t>
            </a:r>
            <a:r>
              <a:rPr lang="fr-FR" dirty="0" err="1">
                <a:latin typeface="+mj-lt"/>
              </a:rPr>
              <a:t>barriers</a:t>
            </a:r>
            <a:r>
              <a:rPr lang="fr-FR" dirty="0">
                <a:latin typeface="+mj-lt"/>
              </a:rPr>
              <a:t> to </a:t>
            </a:r>
            <a:r>
              <a:rPr lang="fr-FR" dirty="0" err="1">
                <a:latin typeface="+mj-lt"/>
              </a:rPr>
              <a:t>energy</a:t>
            </a:r>
            <a:r>
              <a:rPr lang="fr-FR" dirty="0">
                <a:latin typeface="+mj-lt"/>
              </a:rPr>
              <a:t> </a:t>
            </a:r>
            <a:r>
              <a:rPr lang="fr-FR" dirty="0" err="1">
                <a:latin typeface="+mj-lt"/>
              </a:rPr>
              <a:t>efficiency</a:t>
            </a:r>
            <a:endParaRPr lang="fr-FR" dirty="0">
              <a:latin typeface="+mj-lt"/>
            </a:endParaRPr>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58</a:t>
            </a:fld>
            <a:endParaRPr lang="fr-CH"/>
          </a:p>
        </p:txBody>
      </p:sp>
      <p:sp>
        <p:nvSpPr>
          <p:cNvPr id="5" name="Espace réservé du contenu 2"/>
          <p:cNvSpPr>
            <a:spLocks noGrp="1"/>
          </p:cNvSpPr>
          <p:nvPr>
            <p:ph idx="1"/>
          </p:nvPr>
        </p:nvSpPr>
        <p:spPr>
          <a:xfrm>
            <a:off x="1374866" y="1943789"/>
            <a:ext cx="9704614" cy="3436623"/>
          </a:xfrm>
          <a:ln>
            <a:solidFill>
              <a:schemeClr val="accent1"/>
            </a:solidFill>
          </a:ln>
        </p:spPr>
        <p:txBody>
          <a:bodyPr>
            <a:noAutofit/>
          </a:bodyPr>
          <a:lstStyle/>
          <a:p>
            <a:pPr marL="0" indent="0">
              <a:buNone/>
            </a:pPr>
            <a:r>
              <a:rPr lang="fr-FR" sz="2000" dirty="0" err="1"/>
              <a:t>Which</a:t>
            </a:r>
            <a:r>
              <a:rPr lang="fr-FR" sz="2000" dirty="0"/>
              <a:t> </a:t>
            </a:r>
            <a:r>
              <a:rPr lang="fr-FR" sz="2000" dirty="0" err="1"/>
              <a:t>barriers</a:t>
            </a:r>
            <a:r>
              <a:rPr lang="fr-FR" sz="2000" dirty="0"/>
              <a:t> the </a:t>
            </a:r>
            <a:r>
              <a:rPr lang="fr-FR" sz="2000" dirty="0" err="1"/>
              <a:t>companies</a:t>
            </a:r>
            <a:r>
              <a:rPr lang="fr-FR" sz="2000" dirty="0"/>
              <a:t> </a:t>
            </a:r>
            <a:r>
              <a:rPr lang="fr-FR" sz="2000" dirty="0" err="1"/>
              <a:t>identify</a:t>
            </a:r>
            <a:r>
              <a:rPr lang="fr-FR" sz="2000" dirty="0"/>
              <a:t> in the </a:t>
            </a:r>
            <a:r>
              <a:rPr lang="fr-FR" sz="2000" dirty="0" err="1"/>
              <a:t>implementation</a:t>
            </a:r>
            <a:r>
              <a:rPr lang="fr-FR" sz="2000" dirty="0"/>
              <a:t> of </a:t>
            </a:r>
            <a:r>
              <a:rPr lang="fr-FR" sz="2000" dirty="0" err="1"/>
              <a:t>energy</a:t>
            </a:r>
            <a:r>
              <a:rPr lang="fr-FR" sz="2000" dirty="0"/>
              <a:t> </a:t>
            </a:r>
            <a:r>
              <a:rPr lang="fr-FR" sz="2000" dirty="0" err="1"/>
              <a:t>efficiency</a:t>
            </a:r>
            <a:r>
              <a:rPr lang="fr-FR" sz="2000" dirty="0"/>
              <a:t> </a:t>
            </a:r>
            <a:r>
              <a:rPr lang="fr-FR" sz="2000" dirty="0" err="1"/>
              <a:t>measures</a:t>
            </a:r>
            <a:r>
              <a:rPr lang="fr-FR" sz="2000" dirty="0"/>
              <a:t>?</a:t>
            </a:r>
          </a:p>
          <a:p>
            <a:pPr marL="0" indent="0">
              <a:buNone/>
            </a:pPr>
            <a:endParaRPr lang="fr-FR" sz="2000" dirty="0"/>
          </a:p>
          <a:p>
            <a:r>
              <a:rPr lang="fr-FR" sz="2000" dirty="0"/>
              <a:t>INTERNAL </a:t>
            </a:r>
            <a:r>
              <a:rPr lang="fr-FR" sz="2000" dirty="0" err="1"/>
              <a:t>barriers</a:t>
            </a:r>
            <a:endParaRPr lang="fr-FR" sz="2000" dirty="0"/>
          </a:p>
          <a:p>
            <a:pPr lvl="1"/>
            <a:r>
              <a:rPr lang="fr-FR" sz="2000" dirty="0" err="1"/>
              <a:t>Economic</a:t>
            </a:r>
            <a:r>
              <a:rPr lang="fr-FR" sz="2000" dirty="0"/>
              <a:t> (</a:t>
            </a:r>
            <a:r>
              <a:rPr lang="fr-FR" sz="2000" dirty="0" err="1"/>
              <a:t>economic</a:t>
            </a:r>
            <a:r>
              <a:rPr lang="fr-FR" sz="2000" dirty="0"/>
              <a:t>/</a:t>
            </a:r>
            <a:r>
              <a:rPr lang="fr-FR" sz="2000" dirty="0" err="1"/>
              <a:t>financial</a:t>
            </a:r>
            <a:r>
              <a:rPr lang="fr-FR" sz="2000" dirty="0"/>
              <a:t> </a:t>
            </a:r>
            <a:r>
              <a:rPr lang="fr-FR" sz="2000" dirty="0" err="1"/>
              <a:t>capacity</a:t>
            </a:r>
            <a:r>
              <a:rPr lang="fr-FR" sz="2000" dirty="0"/>
              <a:t>, </a:t>
            </a:r>
            <a:r>
              <a:rPr lang="fr-FR" sz="2000" dirty="0" err="1"/>
              <a:t>additional</a:t>
            </a:r>
            <a:r>
              <a:rPr lang="fr-FR" sz="2000" dirty="0"/>
              <a:t> </a:t>
            </a:r>
            <a:r>
              <a:rPr lang="fr-FR" sz="2000" dirty="0" err="1"/>
              <a:t>risks</a:t>
            </a:r>
            <a:r>
              <a:rPr lang="fr-FR" sz="2000" dirty="0"/>
              <a:t>, …)</a:t>
            </a:r>
          </a:p>
          <a:p>
            <a:pPr lvl="1"/>
            <a:r>
              <a:rPr lang="fr-FR" sz="2000" dirty="0"/>
              <a:t>Non </a:t>
            </a:r>
            <a:r>
              <a:rPr lang="fr-FR" sz="2000" dirty="0" err="1"/>
              <a:t>economic</a:t>
            </a:r>
            <a:r>
              <a:rPr lang="fr-FR" sz="2000" dirty="0"/>
              <a:t> (</a:t>
            </a:r>
            <a:r>
              <a:rPr lang="fr-FR" sz="2000" dirty="0" err="1"/>
              <a:t>organizational</a:t>
            </a:r>
            <a:r>
              <a:rPr lang="fr-FR" sz="2000" dirty="0"/>
              <a:t> and </a:t>
            </a:r>
            <a:r>
              <a:rPr lang="fr-FR" sz="2000" dirty="0" err="1"/>
              <a:t>behavioural</a:t>
            </a:r>
            <a:r>
              <a:rPr lang="fr-FR" sz="2000" dirty="0"/>
              <a:t> aspects)</a:t>
            </a:r>
          </a:p>
          <a:p>
            <a:endParaRPr lang="fr-FR" sz="2000" dirty="0"/>
          </a:p>
          <a:p>
            <a:r>
              <a:rPr lang="fr-FR" sz="2000" dirty="0"/>
              <a:t>EXTERNAL </a:t>
            </a:r>
            <a:r>
              <a:rPr lang="fr-FR" sz="2000" dirty="0" err="1"/>
              <a:t>barriers</a:t>
            </a:r>
            <a:r>
              <a:rPr lang="fr-FR" sz="2000" dirty="0"/>
              <a:t> (</a:t>
            </a:r>
            <a:r>
              <a:rPr lang="fr-FR" sz="2000" dirty="0" err="1"/>
              <a:t>supply</a:t>
            </a:r>
            <a:r>
              <a:rPr lang="fr-FR" sz="2000" dirty="0"/>
              <a:t> </a:t>
            </a:r>
            <a:r>
              <a:rPr lang="fr-FR" sz="2000" dirty="0" err="1"/>
              <a:t>chain</a:t>
            </a:r>
            <a:r>
              <a:rPr lang="fr-FR" sz="2000" dirty="0"/>
              <a:t>, </a:t>
            </a:r>
            <a:r>
              <a:rPr lang="fr-FR" sz="2000" dirty="0" err="1"/>
              <a:t>availability</a:t>
            </a:r>
            <a:r>
              <a:rPr lang="fr-FR" sz="2000" dirty="0"/>
              <a:t> of technologies, </a:t>
            </a:r>
            <a:r>
              <a:rPr lang="fr-FR" sz="2000" dirty="0" err="1"/>
              <a:t>difficulties</a:t>
            </a:r>
            <a:r>
              <a:rPr lang="fr-FR" sz="2000" dirty="0"/>
              <a:t> to </a:t>
            </a:r>
            <a:r>
              <a:rPr lang="fr-FR" sz="2000" dirty="0" err="1"/>
              <a:t>access</a:t>
            </a:r>
            <a:r>
              <a:rPr lang="fr-FR" sz="2000" dirty="0"/>
              <a:t> </a:t>
            </a:r>
            <a:r>
              <a:rPr lang="fr-FR" sz="2000" dirty="0" err="1"/>
              <a:t>incentives</a:t>
            </a:r>
            <a:r>
              <a:rPr lang="fr-FR" sz="2000" dirty="0"/>
              <a:t>)</a:t>
            </a:r>
          </a:p>
          <a:p>
            <a:pPr marL="0" indent="0">
              <a:buNone/>
            </a:pPr>
            <a:r>
              <a:rPr lang="fr-FR" sz="2000" dirty="0"/>
              <a:t>	</a:t>
            </a:r>
          </a:p>
          <a:p>
            <a:pPr marL="0" indent="0">
              <a:buNone/>
            </a:pPr>
            <a:endParaRPr lang="fr-FR" sz="2000" dirty="0"/>
          </a:p>
          <a:p>
            <a:pPr marL="0" indent="0">
              <a:buNone/>
            </a:pPr>
            <a:br>
              <a:rPr lang="fr-FR" sz="2000" dirty="0"/>
            </a:br>
            <a:br>
              <a:rPr lang="fr-FR" sz="2000" dirty="0"/>
            </a:br>
            <a:endParaRPr lang="fr-FR" sz="2000" dirty="0"/>
          </a:p>
          <a:p>
            <a:endParaRPr lang="fr-FR" sz="2000" dirty="0">
              <a:hlinkClick r:id="" action="ppaction://noaction"/>
            </a:endParaRPr>
          </a:p>
          <a:p>
            <a:endParaRPr lang="fr-FR" sz="2000" dirty="0">
              <a:hlinkClick r:id="" action="ppaction://noaction"/>
            </a:endParaRPr>
          </a:p>
          <a:p>
            <a:pPr marL="0" indent="0">
              <a:buNone/>
            </a:pPr>
            <a:br>
              <a:rPr lang="fr-FR" sz="2000" dirty="0">
                <a:hlinkClick r:id="rId2"/>
              </a:rPr>
            </a:br>
            <a:endParaRPr lang="fr-FR" sz="2000" dirty="0"/>
          </a:p>
          <a:p>
            <a:endParaRPr lang="fr-FR" sz="2000" dirty="0"/>
          </a:p>
          <a:p>
            <a:pPr marL="0" indent="0">
              <a:buNone/>
            </a:pPr>
            <a:endParaRPr lang="fr-FR" sz="2000" dirty="0"/>
          </a:p>
        </p:txBody>
      </p:sp>
    </p:spTree>
    <p:extLst>
      <p:ext uri="{BB962C8B-B14F-4D97-AF65-F5344CB8AC3E}">
        <p14:creationId xmlns:p14="http://schemas.microsoft.com/office/powerpoint/2010/main" val="2069538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3426" y="397415"/>
            <a:ext cx="10515600" cy="1146176"/>
          </a:xfrm>
        </p:spPr>
        <p:txBody>
          <a:bodyPr/>
          <a:lstStyle/>
          <a:p>
            <a:r>
              <a:rPr lang="fr-FR" dirty="0"/>
              <a:t>At the </a:t>
            </a:r>
            <a:r>
              <a:rPr lang="fr-FR" dirty="0" err="1"/>
              <a:t>beginning</a:t>
            </a:r>
            <a:r>
              <a:rPr lang="fr-FR" dirty="0"/>
              <a:t> of IMPAWATT… the </a:t>
            </a:r>
            <a:r>
              <a:rPr lang="fr-FR" dirty="0" err="1"/>
              <a:t>barriers</a:t>
            </a:r>
            <a:r>
              <a:rPr lang="fr-FR" dirty="0"/>
              <a:t> to </a:t>
            </a:r>
            <a:r>
              <a:rPr lang="fr-FR" dirty="0" err="1"/>
              <a:t>energy</a:t>
            </a:r>
            <a:r>
              <a:rPr lang="fr-FR" dirty="0"/>
              <a:t> </a:t>
            </a:r>
            <a:r>
              <a:rPr lang="fr-FR" dirty="0" err="1"/>
              <a:t>efficiency</a:t>
            </a:r>
            <a:endParaRPr lang="fr-FR" dirty="0"/>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59</a:t>
            </a:fld>
            <a:endParaRPr lang="fr-CH"/>
          </a:p>
        </p:txBody>
      </p:sp>
      <p:sp>
        <p:nvSpPr>
          <p:cNvPr id="5" name="Espace réservé du contenu 2"/>
          <p:cNvSpPr>
            <a:spLocks noGrp="1"/>
          </p:cNvSpPr>
          <p:nvPr>
            <p:ph idx="1"/>
          </p:nvPr>
        </p:nvSpPr>
        <p:spPr>
          <a:xfrm>
            <a:off x="838199" y="1935477"/>
            <a:ext cx="10515601" cy="2738027"/>
          </a:xfrm>
        </p:spPr>
        <p:txBody>
          <a:bodyPr>
            <a:noAutofit/>
          </a:bodyPr>
          <a:lstStyle/>
          <a:p>
            <a:pPr marL="0" indent="0">
              <a:buNone/>
            </a:pPr>
            <a:r>
              <a:rPr lang="fr-FR" sz="2000" dirty="0" err="1"/>
              <a:t>Some</a:t>
            </a:r>
            <a:r>
              <a:rPr lang="fr-FR" sz="2000" dirty="0"/>
              <a:t> </a:t>
            </a:r>
            <a:r>
              <a:rPr lang="fr-FR" sz="2000" dirty="0" err="1"/>
              <a:t>results</a:t>
            </a:r>
            <a:r>
              <a:rPr lang="fr-FR" sz="2000" dirty="0"/>
              <a:t> of the </a:t>
            </a:r>
            <a:r>
              <a:rPr lang="fr-FR" sz="2000" dirty="0" err="1"/>
              <a:t>analysis</a:t>
            </a:r>
            <a:r>
              <a:rPr lang="fr-FR" sz="2000" dirty="0"/>
              <a:t>…  </a:t>
            </a:r>
            <a:r>
              <a:rPr lang="fr-FR" sz="2000" i="1" dirty="0" err="1"/>
              <a:t>Approach</a:t>
            </a:r>
            <a:r>
              <a:rPr lang="fr-FR" sz="2000" i="1" dirty="0"/>
              <a:t> to </a:t>
            </a:r>
            <a:r>
              <a:rPr lang="fr-FR" sz="2000" i="1" dirty="0" err="1"/>
              <a:t>energy</a:t>
            </a:r>
            <a:r>
              <a:rPr lang="fr-FR" sz="2000" i="1" dirty="0"/>
              <a:t> management</a:t>
            </a:r>
          </a:p>
          <a:p>
            <a:pPr marL="0" indent="0">
              <a:buNone/>
            </a:pPr>
            <a:endParaRPr lang="fr-FR" sz="2000" dirty="0"/>
          </a:p>
          <a:p>
            <a:pPr marL="0" indent="0">
              <a:buNone/>
            </a:pPr>
            <a:endParaRPr lang="fr-FR" sz="2000" dirty="0"/>
          </a:p>
          <a:p>
            <a:pPr marL="0" indent="0">
              <a:buNone/>
            </a:pPr>
            <a:br>
              <a:rPr lang="fr-FR" sz="2000" dirty="0"/>
            </a:br>
            <a:br>
              <a:rPr lang="fr-FR" sz="2000" dirty="0"/>
            </a:br>
            <a:endParaRPr lang="fr-FR" sz="2000" dirty="0"/>
          </a:p>
          <a:p>
            <a:endParaRPr lang="fr-FR" sz="2000" dirty="0">
              <a:hlinkClick r:id="" action="ppaction://noaction"/>
            </a:endParaRPr>
          </a:p>
          <a:p>
            <a:endParaRPr lang="fr-FR" sz="2000" dirty="0">
              <a:hlinkClick r:id="" action="ppaction://noaction"/>
            </a:endParaRPr>
          </a:p>
          <a:p>
            <a:pPr marL="0" indent="0">
              <a:buNone/>
            </a:pPr>
            <a:br>
              <a:rPr lang="fr-FR" sz="2000" dirty="0">
                <a:hlinkClick r:id="rId2"/>
              </a:rPr>
            </a:br>
            <a:endParaRPr lang="fr-FR" sz="2000" dirty="0"/>
          </a:p>
          <a:p>
            <a:endParaRPr lang="fr-FR" sz="2000" dirty="0"/>
          </a:p>
          <a:p>
            <a:pPr marL="0" indent="0">
              <a:buNone/>
            </a:pPr>
            <a:endParaRPr lang="fr-FR" sz="2000" dirty="0"/>
          </a:p>
        </p:txBody>
      </p:sp>
      <p:pic>
        <p:nvPicPr>
          <p:cNvPr id="9" name="Immagine 8">
            <a:extLst>
              <a:ext uri="{FF2B5EF4-FFF2-40B4-BE49-F238E27FC236}">
                <a16:creationId xmlns:a16="http://schemas.microsoft.com/office/drawing/2014/main" id="{CB438D5A-0B66-4ACC-A039-45BCD2942DEF}"/>
              </a:ext>
            </a:extLst>
          </p:cNvPr>
          <p:cNvPicPr>
            <a:picLocks noChangeAspect="1"/>
          </p:cNvPicPr>
          <p:nvPr/>
        </p:nvPicPr>
        <p:blipFill>
          <a:blip r:embed="rId3"/>
          <a:stretch>
            <a:fillRect/>
          </a:stretch>
        </p:blipFill>
        <p:spPr>
          <a:xfrm>
            <a:off x="1215409" y="2736984"/>
            <a:ext cx="4535817" cy="2755631"/>
          </a:xfrm>
          <a:prstGeom prst="rect">
            <a:avLst/>
          </a:prstGeom>
        </p:spPr>
      </p:pic>
      <p:pic>
        <p:nvPicPr>
          <p:cNvPr id="11" name="Immagine 10">
            <a:extLst>
              <a:ext uri="{FF2B5EF4-FFF2-40B4-BE49-F238E27FC236}">
                <a16:creationId xmlns:a16="http://schemas.microsoft.com/office/drawing/2014/main" id="{DC09060C-9C5E-484C-966A-CB98CA3FC5C1}"/>
              </a:ext>
            </a:extLst>
          </p:cNvPr>
          <p:cNvPicPr/>
          <p:nvPr/>
        </p:nvPicPr>
        <p:blipFill rotWithShape="1">
          <a:blip r:embed="rId4">
            <a:extLst>
              <a:ext uri="{28A0092B-C50C-407E-A947-70E740481C1C}">
                <a14:useLocalDpi xmlns:a14="http://schemas.microsoft.com/office/drawing/2010/main" val="0"/>
              </a:ext>
            </a:extLst>
          </a:blip>
          <a:srcRect t="14862"/>
          <a:stretch/>
        </p:blipFill>
        <p:spPr bwMode="auto">
          <a:xfrm>
            <a:off x="6372245" y="2941636"/>
            <a:ext cx="5358765" cy="2346325"/>
          </a:xfrm>
          <a:prstGeom prst="rect">
            <a:avLst/>
          </a:prstGeom>
          <a:noFill/>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8121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27ACB5-9348-48BF-9BB4-17335B8844E2}"/>
              </a:ext>
            </a:extLst>
          </p:cNvPr>
          <p:cNvSpPr>
            <a:spLocks noGrp="1"/>
          </p:cNvSpPr>
          <p:nvPr>
            <p:ph type="title"/>
          </p:nvPr>
        </p:nvSpPr>
        <p:spPr/>
        <p:txBody>
          <a:bodyPr/>
          <a:lstStyle/>
          <a:p>
            <a:r>
              <a:rPr lang="fr-CH" dirty="0" err="1"/>
              <a:t>Barriers</a:t>
            </a:r>
            <a:endParaRPr lang="fr-CH" dirty="0"/>
          </a:p>
        </p:txBody>
      </p:sp>
      <p:sp>
        <p:nvSpPr>
          <p:cNvPr id="3" name="Espace réservé du contenu 2">
            <a:extLst>
              <a:ext uri="{FF2B5EF4-FFF2-40B4-BE49-F238E27FC236}">
                <a16:creationId xmlns:a16="http://schemas.microsoft.com/office/drawing/2014/main" id="{2A7B8F79-2248-4EED-BD9A-BEB07BDA9958}"/>
              </a:ext>
            </a:extLst>
          </p:cNvPr>
          <p:cNvSpPr>
            <a:spLocks noGrp="1"/>
          </p:cNvSpPr>
          <p:nvPr>
            <p:ph idx="1"/>
          </p:nvPr>
        </p:nvSpPr>
        <p:spPr>
          <a:xfrm>
            <a:off x="838200" y="897308"/>
            <a:ext cx="10515600" cy="5486400"/>
          </a:xfrm>
        </p:spPr>
        <p:txBody>
          <a:bodyPr>
            <a:normAutofit/>
          </a:bodyPr>
          <a:lstStyle/>
          <a:p>
            <a:pPr marL="0" indent="0">
              <a:buNone/>
            </a:pPr>
            <a:r>
              <a:rPr lang="en-US" b="1" dirty="0"/>
              <a:t>Barriers to energy efficiency investments</a:t>
            </a:r>
          </a:p>
          <a:p>
            <a:pPr marL="0" indent="0">
              <a:buNone/>
            </a:pPr>
            <a:r>
              <a:rPr lang="en-US" dirty="0"/>
              <a:t>More details in the Luca’s presentation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Even companies with energy audits recommendations are only partially implemented  (4% to 20 % are implemented</a:t>
            </a:r>
            <a:r>
              <a:rPr lang="en-US" baseline="30000" dirty="0"/>
              <a:t>1,2</a:t>
            </a:r>
            <a:r>
              <a:rPr lang="en-US" dirty="0"/>
              <a:t>)</a:t>
            </a:r>
          </a:p>
          <a:p>
            <a:pPr marL="0" indent="0">
              <a:buNone/>
            </a:pPr>
            <a:endParaRPr lang="en-US" sz="1400" dirty="0"/>
          </a:p>
        </p:txBody>
      </p:sp>
      <p:sp>
        <p:nvSpPr>
          <p:cNvPr id="4" name="Espace réservé du numéro de diapositive 3">
            <a:extLst>
              <a:ext uri="{FF2B5EF4-FFF2-40B4-BE49-F238E27FC236}">
                <a16:creationId xmlns:a16="http://schemas.microsoft.com/office/drawing/2014/main" id="{4F4989E8-D4B7-4E16-A4B2-2DBA37744B10}"/>
              </a:ext>
            </a:extLst>
          </p:cNvPr>
          <p:cNvSpPr>
            <a:spLocks noGrp="1"/>
          </p:cNvSpPr>
          <p:nvPr>
            <p:ph type="sldNum" sz="quarter" idx="12"/>
          </p:nvPr>
        </p:nvSpPr>
        <p:spPr/>
        <p:txBody>
          <a:bodyPr/>
          <a:lstStyle/>
          <a:p>
            <a:fld id="{EA29A727-5B0F-406F-A76C-7B93759A547D}" type="slidenum">
              <a:rPr lang="fr-CH" smtClean="0"/>
              <a:t>6</a:t>
            </a:fld>
            <a:endParaRPr lang="fr-CH"/>
          </a:p>
        </p:txBody>
      </p:sp>
      <p:pic>
        <p:nvPicPr>
          <p:cNvPr id="6" name="Image 5">
            <a:extLst>
              <a:ext uri="{FF2B5EF4-FFF2-40B4-BE49-F238E27FC236}">
                <a16:creationId xmlns:a16="http://schemas.microsoft.com/office/drawing/2014/main" id="{2A8D213B-E2CC-4FB7-9CD2-7F6B9482C9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531"/>
          <a:stretch/>
        </p:blipFill>
        <p:spPr>
          <a:xfrm>
            <a:off x="1314975" y="2270549"/>
            <a:ext cx="2226578" cy="1591320"/>
          </a:xfrm>
          <a:prstGeom prst="rect">
            <a:avLst/>
          </a:prstGeom>
        </p:spPr>
      </p:pic>
      <p:pic>
        <p:nvPicPr>
          <p:cNvPr id="8" name="Image 7">
            <a:extLst>
              <a:ext uri="{FF2B5EF4-FFF2-40B4-BE49-F238E27FC236}">
                <a16:creationId xmlns:a16="http://schemas.microsoft.com/office/drawing/2014/main" id="{1A594A14-4B72-4230-9B2D-1FEEE8670C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270" t="5382" r="19378"/>
          <a:stretch/>
        </p:blipFill>
        <p:spPr>
          <a:xfrm>
            <a:off x="9035934" y="795373"/>
            <a:ext cx="1510831" cy="2730617"/>
          </a:xfrm>
          <a:prstGeom prst="rect">
            <a:avLst/>
          </a:prstGeom>
        </p:spPr>
      </p:pic>
      <p:sp>
        <p:nvSpPr>
          <p:cNvPr id="9" name="ZoneTexte 8">
            <a:extLst>
              <a:ext uri="{FF2B5EF4-FFF2-40B4-BE49-F238E27FC236}">
                <a16:creationId xmlns:a16="http://schemas.microsoft.com/office/drawing/2014/main" id="{76B50520-4C73-44E6-A32F-0F40F267D9FC}"/>
              </a:ext>
            </a:extLst>
          </p:cNvPr>
          <p:cNvSpPr txBox="1"/>
          <p:nvPr/>
        </p:nvSpPr>
        <p:spPr>
          <a:xfrm>
            <a:off x="1912690" y="3726045"/>
            <a:ext cx="2910979" cy="400110"/>
          </a:xfrm>
          <a:prstGeom prst="rect">
            <a:avLst/>
          </a:prstGeom>
          <a:noFill/>
        </p:spPr>
        <p:txBody>
          <a:bodyPr wrap="square" rtlCol="0">
            <a:spAutoFit/>
          </a:bodyPr>
          <a:lstStyle/>
          <a:p>
            <a:r>
              <a:rPr lang="fr-CH" sz="2000" dirty="0" err="1">
                <a:solidFill>
                  <a:schemeClr val="tx1">
                    <a:lumMod val="65000"/>
                    <a:lumOff val="35000"/>
                  </a:schemeClr>
                </a:solidFill>
                <a:ea typeface="Arial Unicode MS" panose="020B0604020202020204" pitchFamily="34" charset="-128"/>
              </a:rPr>
              <a:t>Lack</a:t>
            </a:r>
            <a:r>
              <a:rPr lang="fr-CH" sz="2000" dirty="0">
                <a:solidFill>
                  <a:schemeClr val="tx1">
                    <a:lumMod val="65000"/>
                    <a:lumOff val="35000"/>
                  </a:schemeClr>
                </a:solidFill>
                <a:ea typeface="Arial Unicode MS" panose="020B0604020202020204" pitchFamily="34" charset="-128"/>
              </a:rPr>
              <a:t> of time </a:t>
            </a:r>
          </a:p>
        </p:txBody>
      </p:sp>
      <p:sp>
        <p:nvSpPr>
          <p:cNvPr id="10" name="ZoneTexte 9">
            <a:extLst>
              <a:ext uri="{FF2B5EF4-FFF2-40B4-BE49-F238E27FC236}">
                <a16:creationId xmlns:a16="http://schemas.microsoft.com/office/drawing/2014/main" id="{82780BF3-71BC-4D7C-A239-D050E1D42481}"/>
              </a:ext>
            </a:extLst>
          </p:cNvPr>
          <p:cNvSpPr txBox="1"/>
          <p:nvPr/>
        </p:nvSpPr>
        <p:spPr>
          <a:xfrm>
            <a:off x="8944968" y="3507926"/>
            <a:ext cx="2910979" cy="707886"/>
          </a:xfrm>
          <a:prstGeom prst="rect">
            <a:avLst/>
          </a:prstGeom>
          <a:noFill/>
        </p:spPr>
        <p:txBody>
          <a:bodyPr wrap="square" rtlCol="0">
            <a:spAutoFit/>
          </a:bodyPr>
          <a:lstStyle/>
          <a:p>
            <a:r>
              <a:rPr lang="fr-CH" sz="2000" dirty="0" err="1">
                <a:solidFill>
                  <a:schemeClr val="tx1">
                    <a:lumMod val="65000"/>
                    <a:lumOff val="35000"/>
                  </a:schemeClr>
                </a:solidFill>
                <a:ea typeface="Arial Unicode MS" panose="020B0604020202020204" pitchFamily="34" charset="-128"/>
              </a:rPr>
              <a:t>Lack</a:t>
            </a:r>
            <a:r>
              <a:rPr lang="fr-CH" sz="2000" dirty="0">
                <a:solidFill>
                  <a:schemeClr val="tx1">
                    <a:lumMod val="65000"/>
                    <a:lumOff val="35000"/>
                  </a:schemeClr>
                </a:solidFill>
                <a:ea typeface="Arial Unicode MS" panose="020B0604020202020204" pitchFamily="34" charset="-128"/>
              </a:rPr>
              <a:t> of </a:t>
            </a:r>
            <a:r>
              <a:rPr lang="fr-CH" sz="2000" dirty="0" err="1">
                <a:solidFill>
                  <a:schemeClr val="tx1">
                    <a:lumMod val="65000"/>
                    <a:lumOff val="35000"/>
                  </a:schemeClr>
                </a:solidFill>
                <a:ea typeface="Arial Unicode MS" panose="020B0604020202020204" pitchFamily="34" charset="-128"/>
              </a:rPr>
              <a:t>technical</a:t>
            </a:r>
            <a:r>
              <a:rPr lang="fr-CH" sz="2000" dirty="0">
                <a:solidFill>
                  <a:schemeClr val="tx1">
                    <a:lumMod val="65000"/>
                    <a:lumOff val="35000"/>
                  </a:schemeClr>
                </a:solidFill>
                <a:ea typeface="Arial Unicode MS" panose="020B0604020202020204" pitchFamily="34" charset="-128"/>
              </a:rPr>
              <a:t> </a:t>
            </a:r>
            <a:r>
              <a:rPr lang="fr-CH" sz="2000" dirty="0" err="1">
                <a:solidFill>
                  <a:schemeClr val="tx1">
                    <a:lumMod val="65000"/>
                    <a:lumOff val="35000"/>
                  </a:schemeClr>
                </a:solidFill>
                <a:ea typeface="Arial Unicode MS" panose="020B0604020202020204" pitchFamily="34" charset="-128"/>
              </a:rPr>
              <a:t>knowledge</a:t>
            </a:r>
            <a:r>
              <a:rPr lang="fr-CH" sz="2000" dirty="0">
                <a:solidFill>
                  <a:schemeClr val="tx1">
                    <a:lumMod val="65000"/>
                    <a:lumOff val="35000"/>
                  </a:schemeClr>
                </a:solidFill>
                <a:ea typeface="Arial Unicode MS" panose="020B0604020202020204" pitchFamily="34" charset="-128"/>
              </a:rPr>
              <a:t> </a:t>
            </a:r>
          </a:p>
        </p:txBody>
      </p:sp>
      <p:sp>
        <p:nvSpPr>
          <p:cNvPr id="11" name="ZoneTexte 10">
            <a:extLst>
              <a:ext uri="{FF2B5EF4-FFF2-40B4-BE49-F238E27FC236}">
                <a16:creationId xmlns:a16="http://schemas.microsoft.com/office/drawing/2014/main" id="{CA2C75E2-897C-4095-B6A8-60D32A960058}"/>
              </a:ext>
            </a:extLst>
          </p:cNvPr>
          <p:cNvSpPr txBox="1"/>
          <p:nvPr/>
        </p:nvSpPr>
        <p:spPr>
          <a:xfrm>
            <a:off x="5140702" y="3325935"/>
            <a:ext cx="3302119" cy="400110"/>
          </a:xfrm>
          <a:prstGeom prst="rect">
            <a:avLst/>
          </a:prstGeom>
          <a:noFill/>
        </p:spPr>
        <p:txBody>
          <a:bodyPr wrap="square" rtlCol="0">
            <a:spAutoFit/>
          </a:bodyPr>
          <a:lstStyle/>
          <a:p>
            <a:r>
              <a:rPr lang="fr-CH" sz="2000" dirty="0" err="1">
                <a:solidFill>
                  <a:schemeClr val="tx1">
                    <a:lumMod val="65000"/>
                    <a:lumOff val="35000"/>
                  </a:schemeClr>
                </a:solidFill>
                <a:ea typeface="Arial Unicode MS" panose="020B0604020202020204" pitchFamily="34" charset="-128"/>
              </a:rPr>
              <a:t>Lack</a:t>
            </a:r>
            <a:r>
              <a:rPr lang="fr-CH" sz="2000" dirty="0">
                <a:solidFill>
                  <a:schemeClr val="tx1">
                    <a:lumMod val="65000"/>
                    <a:lumOff val="35000"/>
                  </a:schemeClr>
                </a:solidFill>
                <a:ea typeface="Arial Unicode MS" panose="020B0604020202020204" pitchFamily="34" charset="-128"/>
              </a:rPr>
              <a:t> of </a:t>
            </a:r>
            <a:r>
              <a:rPr lang="fr-CH" sz="2000" dirty="0" err="1">
                <a:solidFill>
                  <a:schemeClr val="tx1">
                    <a:lumMod val="65000"/>
                    <a:lumOff val="35000"/>
                  </a:schemeClr>
                </a:solidFill>
                <a:ea typeface="Arial Unicode MS" panose="020B0604020202020204" pitchFamily="34" charset="-128"/>
              </a:rPr>
              <a:t>internal</a:t>
            </a:r>
            <a:r>
              <a:rPr lang="fr-CH" sz="2000" dirty="0">
                <a:solidFill>
                  <a:schemeClr val="tx1">
                    <a:lumMod val="65000"/>
                    <a:lumOff val="35000"/>
                  </a:schemeClr>
                </a:solidFill>
                <a:ea typeface="Arial Unicode MS" panose="020B0604020202020204" pitchFamily="34" charset="-128"/>
              </a:rPr>
              <a:t> ressource</a:t>
            </a:r>
          </a:p>
        </p:txBody>
      </p:sp>
      <p:sp>
        <p:nvSpPr>
          <p:cNvPr id="14" name="ZoneTexte 13">
            <a:extLst>
              <a:ext uri="{FF2B5EF4-FFF2-40B4-BE49-F238E27FC236}">
                <a16:creationId xmlns:a16="http://schemas.microsoft.com/office/drawing/2014/main" id="{FC015D72-7909-4942-AFA8-509E05F13D26}"/>
              </a:ext>
            </a:extLst>
          </p:cNvPr>
          <p:cNvSpPr txBox="1"/>
          <p:nvPr/>
        </p:nvSpPr>
        <p:spPr>
          <a:xfrm>
            <a:off x="863006" y="5659663"/>
            <a:ext cx="10579694" cy="1046440"/>
          </a:xfrm>
          <a:prstGeom prst="rect">
            <a:avLst/>
          </a:prstGeom>
          <a:noFill/>
        </p:spPr>
        <p:txBody>
          <a:bodyPr wrap="square" rtlCol="0">
            <a:spAutoFit/>
          </a:bodyPr>
          <a:lstStyle/>
          <a:p>
            <a:pPr marL="0" indent="0">
              <a:buNone/>
            </a:pPr>
            <a:r>
              <a:rPr lang="en-US" sz="1100" dirty="0">
                <a:solidFill>
                  <a:schemeClr val="tx1">
                    <a:lumMod val="65000"/>
                    <a:lumOff val="35000"/>
                  </a:schemeClr>
                </a:solidFill>
                <a:ea typeface="Arial Unicode MS" panose="020B0604020202020204" pitchFamily="34" charset="-128"/>
              </a:rPr>
              <a:t>1 A Study on Energy Efficiency in Enterprises: Energy Audits and Energy Management Systems, EU, April 2016</a:t>
            </a:r>
          </a:p>
          <a:p>
            <a:pPr marL="0" indent="0">
              <a:buNone/>
            </a:pPr>
            <a:r>
              <a:rPr lang="en-US" sz="1100" dirty="0">
                <a:solidFill>
                  <a:schemeClr val="tx1">
                    <a:lumMod val="65000"/>
                    <a:lumOff val="35000"/>
                  </a:schemeClr>
                </a:solidFill>
                <a:ea typeface="Arial Unicode MS" panose="020B0604020202020204" pitchFamily="34" charset="-128"/>
              </a:rPr>
              <a:t>2 EMEEES bottom-up case application 18: Energy Audits, Report, L. </a:t>
            </a:r>
            <a:r>
              <a:rPr lang="en-US" sz="1100" dirty="0" err="1">
                <a:solidFill>
                  <a:schemeClr val="tx1">
                    <a:lumMod val="65000"/>
                    <a:lumOff val="35000"/>
                  </a:schemeClr>
                </a:solidFill>
                <a:ea typeface="Arial Unicode MS" panose="020B0604020202020204" pitchFamily="34" charset="-128"/>
              </a:rPr>
              <a:t>Gynther</a:t>
            </a:r>
            <a:r>
              <a:rPr lang="en-US" sz="1100" dirty="0">
                <a:solidFill>
                  <a:schemeClr val="tx1">
                    <a:lumMod val="65000"/>
                    <a:lumOff val="35000"/>
                  </a:schemeClr>
                </a:solidFill>
                <a:ea typeface="Arial Unicode MS" panose="020B0604020202020204" pitchFamily="34" charset="-128"/>
              </a:rPr>
              <a:t> and U. Suomi </a:t>
            </a:r>
          </a:p>
          <a:p>
            <a:pPr marL="0" indent="0">
              <a:buNone/>
            </a:pPr>
            <a:r>
              <a:rPr lang="en-US" sz="1100" dirty="0">
                <a:solidFill>
                  <a:schemeClr val="tx1">
                    <a:lumMod val="65000"/>
                    <a:lumOff val="35000"/>
                  </a:schemeClr>
                </a:solidFill>
                <a:ea typeface="Arial Unicode MS" panose="020B0604020202020204" pitchFamily="34" charset="-128"/>
              </a:rPr>
              <a:t>3  </a:t>
            </a:r>
            <a:r>
              <a:rPr lang="en-US" sz="1100" dirty="0" err="1">
                <a:solidFill>
                  <a:schemeClr val="tx1">
                    <a:lumMod val="65000"/>
                    <a:lumOff val="35000"/>
                  </a:schemeClr>
                </a:solidFill>
                <a:ea typeface="Arial Unicode MS" panose="020B0604020202020204" pitchFamily="34" charset="-128"/>
              </a:rPr>
              <a:t>Köwener</a:t>
            </a:r>
            <a:r>
              <a:rPr lang="en-US" sz="1100" dirty="0">
                <a:solidFill>
                  <a:schemeClr val="tx1">
                    <a:lumMod val="65000"/>
                    <a:lumOff val="35000"/>
                  </a:schemeClr>
                </a:solidFill>
                <a:ea typeface="Arial Unicode MS" panose="020B0604020202020204" pitchFamily="34" charset="-128"/>
              </a:rPr>
              <a:t> Dirk, </a:t>
            </a:r>
            <a:r>
              <a:rPr lang="en-US" sz="1100" dirty="0" err="1">
                <a:solidFill>
                  <a:schemeClr val="tx1">
                    <a:lumMod val="65000"/>
                    <a:lumOff val="35000"/>
                  </a:schemeClr>
                </a:solidFill>
                <a:ea typeface="Arial Unicode MS" panose="020B0604020202020204" pitchFamily="34" charset="-128"/>
              </a:rPr>
              <a:t>Nabitz</a:t>
            </a:r>
            <a:r>
              <a:rPr lang="en-US" sz="1100" dirty="0">
                <a:solidFill>
                  <a:schemeClr val="tx1">
                    <a:lumMod val="65000"/>
                    <a:lumOff val="35000"/>
                  </a:schemeClr>
                </a:solidFill>
                <a:ea typeface="Arial Unicode MS" panose="020B0604020202020204" pitchFamily="34" charset="-128"/>
              </a:rPr>
              <a:t> Lisa, </a:t>
            </a:r>
            <a:r>
              <a:rPr lang="en-US" sz="1100" dirty="0" err="1">
                <a:solidFill>
                  <a:schemeClr val="tx1">
                    <a:lumMod val="65000"/>
                    <a:lumOff val="35000"/>
                  </a:schemeClr>
                </a:solidFill>
                <a:ea typeface="Arial Unicode MS" panose="020B0604020202020204" pitchFamily="34" charset="-128"/>
              </a:rPr>
              <a:t>Mielicke</a:t>
            </a:r>
            <a:r>
              <a:rPr lang="en-US" sz="1100" dirty="0">
                <a:solidFill>
                  <a:schemeClr val="tx1">
                    <a:lumMod val="65000"/>
                    <a:lumOff val="35000"/>
                  </a:schemeClr>
                </a:solidFill>
                <a:ea typeface="Arial Unicode MS" panose="020B0604020202020204" pitchFamily="34" charset="-128"/>
              </a:rPr>
              <a:t> Ursula and </a:t>
            </a:r>
            <a:r>
              <a:rPr lang="en-US" sz="1100" dirty="0" err="1">
                <a:solidFill>
                  <a:schemeClr val="tx1">
                    <a:lumMod val="65000"/>
                    <a:lumOff val="35000"/>
                  </a:schemeClr>
                </a:solidFill>
                <a:ea typeface="Arial Unicode MS" panose="020B0604020202020204" pitchFamily="34" charset="-128"/>
              </a:rPr>
              <a:t>Idrissova</a:t>
            </a:r>
            <a:r>
              <a:rPr lang="en-US" sz="1100" dirty="0">
                <a:solidFill>
                  <a:schemeClr val="tx1">
                    <a:lumMod val="65000"/>
                    <a:lumOff val="35000"/>
                  </a:schemeClr>
                </a:solidFill>
                <a:ea typeface="Arial Unicode MS" panose="020B0604020202020204" pitchFamily="34" charset="-128"/>
              </a:rPr>
              <a:t> </a:t>
            </a:r>
            <a:r>
              <a:rPr lang="en-US" sz="1100" dirty="0" err="1">
                <a:solidFill>
                  <a:schemeClr val="tx1">
                    <a:lumMod val="65000"/>
                    <a:lumOff val="35000"/>
                  </a:schemeClr>
                </a:solidFill>
                <a:ea typeface="Arial Unicode MS" panose="020B0604020202020204" pitchFamily="34" charset="-128"/>
              </a:rPr>
              <a:t>Farikha</a:t>
            </a:r>
            <a:r>
              <a:rPr lang="en-US" sz="1100" dirty="0">
                <a:solidFill>
                  <a:schemeClr val="tx1">
                    <a:lumMod val="65000"/>
                    <a:lumOff val="35000"/>
                  </a:schemeClr>
                </a:solidFill>
                <a:ea typeface="Arial Unicode MS" panose="020B0604020202020204" pitchFamily="34" charset="-128"/>
              </a:rPr>
              <a:t>, Learning Energy Efficiency  Networks for companies: Saving potentials, realization and dissemination, </a:t>
            </a:r>
            <a:r>
              <a:rPr lang="en-US" sz="1100" dirty="0" err="1">
                <a:solidFill>
                  <a:schemeClr val="tx1">
                    <a:lumMod val="65000"/>
                    <a:lumOff val="35000"/>
                  </a:schemeClr>
                </a:solidFill>
                <a:ea typeface="Arial Unicode MS" panose="020B0604020202020204" pitchFamily="34" charset="-128"/>
              </a:rPr>
              <a:t>eceee</a:t>
            </a:r>
            <a:r>
              <a:rPr lang="en-US" sz="1100" dirty="0">
                <a:solidFill>
                  <a:schemeClr val="tx1">
                    <a:lumMod val="65000"/>
                    <a:lumOff val="35000"/>
                  </a:schemeClr>
                </a:solidFill>
                <a:ea typeface="Arial Unicode MS" panose="020B0604020202020204" pitchFamily="34" charset="-128"/>
              </a:rPr>
              <a:t> Industrial Sumer Study proceedings, 1-065-14, pp. 91-100, 2014.</a:t>
            </a:r>
          </a:p>
          <a:p>
            <a:endParaRPr lang="fr-CH" dirty="0"/>
          </a:p>
        </p:txBody>
      </p:sp>
    </p:spTree>
    <p:extLst>
      <p:ext uri="{BB962C8B-B14F-4D97-AF65-F5344CB8AC3E}">
        <p14:creationId xmlns:p14="http://schemas.microsoft.com/office/powerpoint/2010/main" val="42395780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3426" y="397415"/>
            <a:ext cx="10515600" cy="1146176"/>
          </a:xfrm>
        </p:spPr>
        <p:txBody>
          <a:bodyPr/>
          <a:lstStyle/>
          <a:p>
            <a:r>
              <a:rPr lang="fr-FR" dirty="0"/>
              <a:t>At the </a:t>
            </a:r>
            <a:r>
              <a:rPr lang="fr-FR" dirty="0" err="1"/>
              <a:t>beginning</a:t>
            </a:r>
            <a:r>
              <a:rPr lang="fr-FR" dirty="0"/>
              <a:t> of IMPAWATT… the </a:t>
            </a:r>
            <a:r>
              <a:rPr lang="fr-FR" dirty="0" err="1"/>
              <a:t>barriers</a:t>
            </a:r>
            <a:r>
              <a:rPr lang="fr-FR" dirty="0"/>
              <a:t> to </a:t>
            </a:r>
            <a:r>
              <a:rPr lang="fr-FR" dirty="0" err="1"/>
              <a:t>energy</a:t>
            </a:r>
            <a:r>
              <a:rPr lang="fr-FR" dirty="0"/>
              <a:t> </a:t>
            </a:r>
            <a:r>
              <a:rPr lang="fr-FR" dirty="0" err="1"/>
              <a:t>efficiency</a:t>
            </a:r>
            <a:endParaRPr lang="fr-FR" dirty="0"/>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60</a:t>
            </a:fld>
            <a:endParaRPr lang="fr-CH"/>
          </a:p>
        </p:txBody>
      </p:sp>
      <p:sp>
        <p:nvSpPr>
          <p:cNvPr id="5" name="Espace réservé du contenu 2"/>
          <p:cNvSpPr>
            <a:spLocks noGrp="1"/>
          </p:cNvSpPr>
          <p:nvPr>
            <p:ph idx="1"/>
          </p:nvPr>
        </p:nvSpPr>
        <p:spPr>
          <a:xfrm>
            <a:off x="838199" y="1935477"/>
            <a:ext cx="10515601" cy="2738027"/>
          </a:xfrm>
        </p:spPr>
        <p:txBody>
          <a:bodyPr>
            <a:noAutofit/>
          </a:bodyPr>
          <a:lstStyle/>
          <a:p>
            <a:pPr marL="0" indent="0">
              <a:buNone/>
            </a:pPr>
            <a:r>
              <a:rPr lang="fr-FR" sz="2000" dirty="0" err="1"/>
              <a:t>Some</a:t>
            </a:r>
            <a:r>
              <a:rPr lang="fr-FR" sz="2000" dirty="0"/>
              <a:t> </a:t>
            </a:r>
            <a:r>
              <a:rPr lang="fr-FR" sz="2000" dirty="0" err="1"/>
              <a:t>results</a:t>
            </a:r>
            <a:r>
              <a:rPr lang="fr-FR" sz="2000" dirty="0"/>
              <a:t> of the </a:t>
            </a:r>
            <a:r>
              <a:rPr lang="fr-FR" sz="2000" dirty="0" err="1"/>
              <a:t>analysis</a:t>
            </a:r>
            <a:r>
              <a:rPr lang="fr-FR" sz="2000" dirty="0"/>
              <a:t>…  </a:t>
            </a:r>
            <a:r>
              <a:rPr lang="fr-FR" sz="2000" i="1" dirty="0" err="1"/>
              <a:t>Approach</a:t>
            </a:r>
            <a:r>
              <a:rPr lang="fr-FR" sz="2000" i="1" dirty="0"/>
              <a:t> to the </a:t>
            </a:r>
            <a:r>
              <a:rPr lang="fr-FR" sz="2000" i="1" dirty="0" err="1"/>
              <a:t>energy</a:t>
            </a:r>
            <a:r>
              <a:rPr lang="fr-FR" sz="2000" i="1" dirty="0"/>
              <a:t> management</a:t>
            </a:r>
          </a:p>
          <a:p>
            <a:pPr marL="0" indent="0">
              <a:buNone/>
            </a:pPr>
            <a:endParaRPr lang="fr-FR" sz="2000" dirty="0"/>
          </a:p>
          <a:p>
            <a:pPr marL="0" indent="0">
              <a:buNone/>
            </a:pPr>
            <a:endParaRPr lang="fr-FR" sz="2000" dirty="0"/>
          </a:p>
          <a:p>
            <a:pPr marL="0" indent="0">
              <a:buNone/>
            </a:pPr>
            <a:br>
              <a:rPr lang="fr-FR" sz="2000" dirty="0"/>
            </a:br>
            <a:br>
              <a:rPr lang="fr-FR" sz="2000" dirty="0"/>
            </a:br>
            <a:endParaRPr lang="fr-FR" sz="2000" dirty="0"/>
          </a:p>
          <a:p>
            <a:endParaRPr lang="fr-FR" sz="2000" dirty="0">
              <a:hlinkClick r:id="" action="ppaction://noaction"/>
            </a:endParaRPr>
          </a:p>
          <a:p>
            <a:endParaRPr lang="fr-FR" sz="2000" dirty="0">
              <a:hlinkClick r:id="" action="ppaction://noaction"/>
            </a:endParaRPr>
          </a:p>
          <a:p>
            <a:pPr marL="0" indent="0">
              <a:buNone/>
            </a:pPr>
            <a:br>
              <a:rPr lang="fr-FR" sz="2000" dirty="0">
                <a:hlinkClick r:id="rId2"/>
              </a:rPr>
            </a:br>
            <a:endParaRPr lang="fr-FR" sz="2000" dirty="0"/>
          </a:p>
          <a:p>
            <a:endParaRPr lang="fr-FR" sz="2000" dirty="0"/>
          </a:p>
          <a:p>
            <a:pPr marL="0" indent="0">
              <a:buNone/>
            </a:pPr>
            <a:endParaRPr lang="fr-FR" sz="2000" dirty="0"/>
          </a:p>
        </p:txBody>
      </p:sp>
      <p:pic>
        <p:nvPicPr>
          <p:cNvPr id="3" name="Immagine 2">
            <a:extLst>
              <a:ext uri="{FF2B5EF4-FFF2-40B4-BE49-F238E27FC236}">
                <a16:creationId xmlns:a16="http://schemas.microsoft.com/office/drawing/2014/main" id="{5CF22E57-B2DE-4E64-8A91-4E8783890F3B}"/>
              </a:ext>
            </a:extLst>
          </p:cNvPr>
          <p:cNvPicPr>
            <a:picLocks noChangeAspect="1"/>
          </p:cNvPicPr>
          <p:nvPr/>
        </p:nvPicPr>
        <p:blipFill>
          <a:blip r:embed="rId3"/>
          <a:stretch>
            <a:fillRect/>
          </a:stretch>
        </p:blipFill>
        <p:spPr>
          <a:xfrm>
            <a:off x="451445" y="2828430"/>
            <a:ext cx="5870957" cy="2572735"/>
          </a:xfrm>
          <a:prstGeom prst="rect">
            <a:avLst/>
          </a:prstGeom>
        </p:spPr>
      </p:pic>
      <p:pic>
        <p:nvPicPr>
          <p:cNvPr id="6" name="Immagine 5">
            <a:extLst>
              <a:ext uri="{FF2B5EF4-FFF2-40B4-BE49-F238E27FC236}">
                <a16:creationId xmlns:a16="http://schemas.microsoft.com/office/drawing/2014/main" id="{9B90011F-6F0A-45D1-8FAC-A53940992C4D}"/>
              </a:ext>
            </a:extLst>
          </p:cNvPr>
          <p:cNvPicPr>
            <a:picLocks noChangeAspect="1"/>
          </p:cNvPicPr>
          <p:nvPr/>
        </p:nvPicPr>
        <p:blipFill>
          <a:blip r:embed="rId4"/>
          <a:stretch>
            <a:fillRect/>
          </a:stretch>
        </p:blipFill>
        <p:spPr>
          <a:xfrm>
            <a:off x="6858111" y="2736981"/>
            <a:ext cx="4584589" cy="2755631"/>
          </a:xfrm>
          <a:prstGeom prst="rect">
            <a:avLst/>
          </a:prstGeom>
        </p:spPr>
      </p:pic>
    </p:spTree>
    <p:extLst>
      <p:ext uri="{BB962C8B-B14F-4D97-AF65-F5344CB8AC3E}">
        <p14:creationId xmlns:p14="http://schemas.microsoft.com/office/powerpoint/2010/main" val="1184998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3426" y="397415"/>
            <a:ext cx="10515600" cy="1146176"/>
          </a:xfrm>
        </p:spPr>
        <p:txBody>
          <a:bodyPr/>
          <a:lstStyle/>
          <a:p>
            <a:r>
              <a:rPr lang="fr-FR" dirty="0"/>
              <a:t>At the </a:t>
            </a:r>
            <a:r>
              <a:rPr lang="fr-FR" dirty="0" err="1"/>
              <a:t>beginning</a:t>
            </a:r>
            <a:r>
              <a:rPr lang="fr-FR" dirty="0"/>
              <a:t> of IMPAWATT… the </a:t>
            </a:r>
            <a:r>
              <a:rPr lang="fr-FR" dirty="0" err="1"/>
              <a:t>barriers</a:t>
            </a:r>
            <a:r>
              <a:rPr lang="fr-FR" dirty="0"/>
              <a:t> to </a:t>
            </a:r>
            <a:r>
              <a:rPr lang="fr-FR" dirty="0" err="1"/>
              <a:t>energy</a:t>
            </a:r>
            <a:r>
              <a:rPr lang="fr-FR" dirty="0"/>
              <a:t> </a:t>
            </a:r>
            <a:r>
              <a:rPr lang="fr-FR" dirty="0" err="1"/>
              <a:t>efficiency</a:t>
            </a:r>
            <a:endParaRPr lang="fr-FR" dirty="0"/>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61</a:t>
            </a:fld>
            <a:endParaRPr lang="fr-CH"/>
          </a:p>
        </p:txBody>
      </p:sp>
      <p:sp>
        <p:nvSpPr>
          <p:cNvPr id="5" name="Espace réservé du contenu 2"/>
          <p:cNvSpPr>
            <a:spLocks noGrp="1"/>
          </p:cNvSpPr>
          <p:nvPr>
            <p:ph idx="1"/>
          </p:nvPr>
        </p:nvSpPr>
        <p:spPr>
          <a:xfrm>
            <a:off x="927099" y="1853834"/>
            <a:ext cx="10515601" cy="2738027"/>
          </a:xfrm>
        </p:spPr>
        <p:txBody>
          <a:bodyPr>
            <a:noAutofit/>
          </a:bodyPr>
          <a:lstStyle/>
          <a:p>
            <a:pPr marL="0" indent="0">
              <a:buNone/>
            </a:pPr>
            <a:r>
              <a:rPr lang="fr-FR" sz="2000" dirty="0" err="1"/>
              <a:t>Some</a:t>
            </a:r>
            <a:r>
              <a:rPr lang="fr-FR" sz="2000" dirty="0"/>
              <a:t> </a:t>
            </a:r>
            <a:r>
              <a:rPr lang="fr-FR" sz="2000" dirty="0" err="1"/>
              <a:t>results</a:t>
            </a:r>
            <a:r>
              <a:rPr lang="fr-FR" sz="2000" dirty="0"/>
              <a:t> of the </a:t>
            </a:r>
            <a:r>
              <a:rPr lang="fr-FR" sz="2000" dirty="0" err="1"/>
              <a:t>analysis</a:t>
            </a:r>
            <a:r>
              <a:rPr lang="fr-FR" sz="2000" dirty="0"/>
              <a:t>…  </a:t>
            </a:r>
            <a:r>
              <a:rPr lang="fr-FR" sz="2000" i="1" dirty="0" err="1"/>
              <a:t>Which</a:t>
            </a:r>
            <a:r>
              <a:rPr lang="fr-FR" sz="2000" i="1" dirty="0"/>
              <a:t> </a:t>
            </a:r>
            <a:r>
              <a:rPr lang="fr-FR" sz="2000" i="1" dirty="0" err="1"/>
              <a:t>barriers</a:t>
            </a:r>
            <a:r>
              <a:rPr lang="fr-FR" sz="2000" i="1" dirty="0"/>
              <a:t> to the </a:t>
            </a:r>
            <a:r>
              <a:rPr lang="fr-FR" sz="2000" i="1" dirty="0" err="1"/>
              <a:t>implementation</a:t>
            </a:r>
            <a:r>
              <a:rPr lang="fr-FR" sz="2000" i="1" dirty="0"/>
              <a:t> of </a:t>
            </a:r>
            <a:r>
              <a:rPr lang="fr-FR" sz="2000" i="1" dirty="0" err="1"/>
              <a:t>measures</a:t>
            </a:r>
            <a:r>
              <a:rPr lang="fr-FR" sz="2000" i="1" dirty="0"/>
              <a:t>?</a:t>
            </a:r>
          </a:p>
          <a:p>
            <a:pPr marL="0" indent="0">
              <a:buNone/>
            </a:pPr>
            <a:endParaRPr lang="fr-FR" sz="2000" dirty="0"/>
          </a:p>
          <a:p>
            <a:pPr marL="0" indent="0">
              <a:buNone/>
            </a:pPr>
            <a:endParaRPr lang="fr-FR" sz="2000" dirty="0"/>
          </a:p>
          <a:p>
            <a:pPr marL="0" indent="0">
              <a:buNone/>
            </a:pPr>
            <a:br>
              <a:rPr lang="fr-FR" sz="2000" dirty="0"/>
            </a:br>
            <a:br>
              <a:rPr lang="fr-FR" sz="2000" dirty="0"/>
            </a:br>
            <a:endParaRPr lang="fr-FR" sz="2000" dirty="0"/>
          </a:p>
          <a:p>
            <a:endParaRPr lang="fr-FR" sz="2000" dirty="0">
              <a:hlinkClick r:id="" action="ppaction://noaction"/>
            </a:endParaRPr>
          </a:p>
          <a:p>
            <a:endParaRPr lang="fr-FR" sz="2000" dirty="0">
              <a:hlinkClick r:id="" action="ppaction://noaction"/>
            </a:endParaRPr>
          </a:p>
          <a:p>
            <a:pPr marL="0" indent="0">
              <a:buNone/>
            </a:pPr>
            <a:br>
              <a:rPr lang="fr-FR" sz="2000" dirty="0">
                <a:hlinkClick r:id="rId2"/>
              </a:rPr>
            </a:br>
            <a:endParaRPr lang="fr-FR" sz="2000" dirty="0"/>
          </a:p>
          <a:p>
            <a:endParaRPr lang="fr-FR" sz="2000" dirty="0"/>
          </a:p>
          <a:p>
            <a:pPr marL="0" indent="0">
              <a:buNone/>
            </a:pPr>
            <a:endParaRPr lang="fr-FR" sz="2000" dirty="0"/>
          </a:p>
        </p:txBody>
      </p:sp>
      <p:pic>
        <p:nvPicPr>
          <p:cNvPr id="8" name="Immagine 7">
            <a:extLst>
              <a:ext uri="{FF2B5EF4-FFF2-40B4-BE49-F238E27FC236}">
                <a16:creationId xmlns:a16="http://schemas.microsoft.com/office/drawing/2014/main" id="{A3790B8F-1883-4C9B-B21C-1A44CC1FE80F}"/>
              </a:ext>
            </a:extLst>
          </p:cNvPr>
          <p:cNvPicPr>
            <a:picLocks noChangeAspect="1"/>
          </p:cNvPicPr>
          <p:nvPr/>
        </p:nvPicPr>
        <p:blipFill>
          <a:blip r:embed="rId3"/>
          <a:stretch>
            <a:fillRect/>
          </a:stretch>
        </p:blipFill>
        <p:spPr>
          <a:xfrm>
            <a:off x="2592615" y="2426737"/>
            <a:ext cx="7478485" cy="4033848"/>
          </a:xfrm>
          <a:prstGeom prst="rect">
            <a:avLst/>
          </a:prstGeom>
        </p:spPr>
      </p:pic>
    </p:spTree>
    <p:extLst>
      <p:ext uri="{BB962C8B-B14F-4D97-AF65-F5344CB8AC3E}">
        <p14:creationId xmlns:p14="http://schemas.microsoft.com/office/powerpoint/2010/main" val="6090498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9406" y="170326"/>
            <a:ext cx="10515600" cy="1146176"/>
          </a:xfrm>
        </p:spPr>
        <p:txBody>
          <a:bodyPr/>
          <a:lstStyle/>
          <a:p>
            <a:r>
              <a:rPr lang="fr-CH" dirty="0"/>
              <a:t>The IMPAWATT «</a:t>
            </a:r>
            <a:r>
              <a:rPr lang="fr-CH" dirty="0" err="1"/>
              <a:t>integrated</a:t>
            </a:r>
            <a:r>
              <a:rPr lang="fr-CH" dirty="0"/>
              <a:t>» </a:t>
            </a:r>
            <a:r>
              <a:rPr lang="fr-CH" dirty="0" err="1"/>
              <a:t>approach</a:t>
            </a:r>
            <a:r>
              <a:rPr lang="fr-CH" dirty="0"/>
              <a:t> to </a:t>
            </a:r>
            <a:r>
              <a:rPr lang="fr-CH" dirty="0" err="1"/>
              <a:t>barriers</a:t>
            </a:r>
            <a:endParaRPr lang="fr-CH" dirty="0"/>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62</a:t>
            </a:fld>
            <a:endParaRPr lang="fr-CH"/>
          </a:p>
        </p:txBody>
      </p:sp>
      <p:sp>
        <p:nvSpPr>
          <p:cNvPr id="10" name="CasellaDiTesto 9">
            <a:extLst>
              <a:ext uri="{FF2B5EF4-FFF2-40B4-BE49-F238E27FC236}">
                <a16:creationId xmlns:a16="http://schemas.microsoft.com/office/drawing/2014/main" id="{EA8041C4-EACB-4434-A65A-1FD8782C69F6}"/>
              </a:ext>
            </a:extLst>
          </p:cNvPr>
          <p:cNvSpPr txBox="1"/>
          <p:nvPr/>
        </p:nvSpPr>
        <p:spPr>
          <a:xfrm>
            <a:off x="5322751" y="3684136"/>
            <a:ext cx="1583871" cy="646331"/>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it-IT" b="1" dirty="0"/>
              <a:t>IMPAWATT PLATFORM</a:t>
            </a:r>
          </a:p>
        </p:txBody>
      </p:sp>
      <p:sp>
        <p:nvSpPr>
          <p:cNvPr id="11" name="CasellaDiTesto 10">
            <a:extLst>
              <a:ext uri="{FF2B5EF4-FFF2-40B4-BE49-F238E27FC236}">
                <a16:creationId xmlns:a16="http://schemas.microsoft.com/office/drawing/2014/main" id="{F46597D8-FFD1-4219-817E-3F7D38056C49}"/>
              </a:ext>
            </a:extLst>
          </p:cNvPr>
          <p:cNvSpPr txBox="1"/>
          <p:nvPr/>
        </p:nvSpPr>
        <p:spPr>
          <a:xfrm>
            <a:off x="5614247" y="5229401"/>
            <a:ext cx="2743200" cy="646331"/>
          </a:xfrm>
          <a:prstGeom prst="rect">
            <a:avLst/>
          </a:prstGeom>
          <a:noFill/>
        </p:spPr>
        <p:txBody>
          <a:bodyPr wrap="square" rtlCol="0">
            <a:spAutoFit/>
          </a:bodyPr>
          <a:lstStyle/>
          <a:p>
            <a:pPr algn="ctr"/>
            <a:r>
              <a:rPr lang="it-IT" dirty="0"/>
              <a:t>INFO on AVAILABLE </a:t>
            </a:r>
            <a:r>
              <a:rPr lang="it-IT" b="1" dirty="0"/>
              <a:t>TECHNOLOGIES</a:t>
            </a:r>
          </a:p>
        </p:txBody>
      </p:sp>
      <p:sp>
        <p:nvSpPr>
          <p:cNvPr id="12" name="CasellaDiTesto 11">
            <a:extLst>
              <a:ext uri="{FF2B5EF4-FFF2-40B4-BE49-F238E27FC236}">
                <a16:creationId xmlns:a16="http://schemas.microsoft.com/office/drawing/2014/main" id="{C5AB9E60-3A60-4FF0-A26A-44A4DBF63623}"/>
              </a:ext>
            </a:extLst>
          </p:cNvPr>
          <p:cNvSpPr txBox="1"/>
          <p:nvPr/>
        </p:nvSpPr>
        <p:spPr>
          <a:xfrm>
            <a:off x="8286767" y="4227694"/>
            <a:ext cx="2743200" cy="646331"/>
          </a:xfrm>
          <a:prstGeom prst="rect">
            <a:avLst/>
          </a:prstGeom>
          <a:noFill/>
        </p:spPr>
        <p:txBody>
          <a:bodyPr wrap="square" rtlCol="0">
            <a:spAutoFit/>
          </a:bodyPr>
          <a:lstStyle/>
          <a:p>
            <a:pPr algn="ctr"/>
            <a:r>
              <a:rPr lang="it-IT" b="1" dirty="0"/>
              <a:t>EXAMPLES</a:t>
            </a:r>
            <a:r>
              <a:rPr lang="it-IT" dirty="0"/>
              <a:t> and SUCCESS STORIES</a:t>
            </a:r>
          </a:p>
        </p:txBody>
      </p:sp>
      <p:sp>
        <p:nvSpPr>
          <p:cNvPr id="14" name="CasellaDiTesto 13">
            <a:extLst>
              <a:ext uri="{FF2B5EF4-FFF2-40B4-BE49-F238E27FC236}">
                <a16:creationId xmlns:a16="http://schemas.microsoft.com/office/drawing/2014/main" id="{3E8C8C00-79AE-4C6A-A4DD-29CF299E0191}"/>
              </a:ext>
            </a:extLst>
          </p:cNvPr>
          <p:cNvSpPr txBox="1"/>
          <p:nvPr/>
        </p:nvSpPr>
        <p:spPr>
          <a:xfrm>
            <a:off x="7993365" y="2896864"/>
            <a:ext cx="3278416" cy="646331"/>
          </a:xfrm>
          <a:prstGeom prst="rect">
            <a:avLst/>
          </a:prstGeom>
          <a:noFill/>
        </p:spPr>
        <p:txBody>
          <a:bodyPr wrap="square" rtlCol="0">
            <a:spAutoFit/>
          </a:bodyPr>
          <a:lstStyle/>
          <a:p>
            <a:pPr algn="ctr"/>
            <a:r>
              <a:rPr lang="it-IT" dirty="0"/>
              <a:t>PRACTICAL TOOLS FOR </a:t>
            </a:r>
            <a:r>
              <a:rPr lang="it-IT" b="1" dirty="0"/>
              <a:t>ENERGY ANALYSIS</a:t>
            </a:r>
          </a:p>
        </p:txBody>
      </p:sp>
      <p:sp>
        <p:nvSpPr>
          <p:cNvPr id="15" name="CasellaDiTesto 14">
            <a:extLst>
              <a:ext uri="{FF2B5EF4-FFF2-40B4-BE49-F238E27FC236}">
                <a16:creationId xmlns:a16="http://schemas.microsoft.com/office/drawing/2014/main" id="{9EA5630E-3F2F-4B50-82CE-1CA5AB3E0F05}"/>
              </a:ext>
            </a:extLst>
          </p:cNvPr>
          <p:cNvSpPr txBox="1"/>
          <p:nvPr/>
        </p:nvSpPr>
        <p:spPr>
          <a:xfrm>
            <a:off x="1829685" y="5420741"/>
            <a:ext cx="2743200" cy="369332"/>
          </a:xfrm>
          <a:prstGeom prst="rect">
            <a:avLst/>
          </a:prstGeom>
          <a:noFill/>
        </p:spPr>
        <p:txBody>
          <a:bodyPr wrap="square" rtlCol="0">
            <a:spAutoFit/>
          </a:bodyPr>
          <a:lstStyle/>
          <a:p>
            <a:pPr algn="ctr"/>
            <a:r>
              <a:rPr lang="it-IT" dirty="0"/>
              <a:t>ENERGY </a:t>
            </a:r>
            <a:r>
              <a:rPr lang="it-IT" b="1" dirty="0"/>
              <a:t>DASHBOARD</a:t>
            </a:r>
          </a:p>
        </p:txBody>
      </p:sp>
      <p:sp>
        <p:nvSpPr>
          <p:cNvPr id="16" name="CasellaDiTesto 15">
            <a:extLst>
              <a:ext uri="{FF2B5EF4-FFF2-40B4-BE49-F238E27FC236}">
                <a16:creationId xmlns:a16="http://schemas.microsoft.com/office/drawing/2014/main" id="{AA97FDC4-D04E-427F-8B73-B893F7976298}"/>
              </a:ext>
            </a:extLst>
          </p:cNvPr>
          <p:cNvSpPr txBox="1"/>
          <p:nvPr/>
        </p:nvSpPr>
        <p:spPr>
          <a:xfrm>
            <a:off x="1199406" y="3313376"/>
            <a:ext cx="2743200" cy="923330"/>
          </a:xfrm>
          <a:prstGeom prst="rect">
            <a:avLst/>
          </a:prstGeom>
          <a:noFill/>
        </p:spPr>
        <p:txBody>
          <a:bodyPr wrap="square" rtlCol="0">
            <a:spAutoFit/>
          </a:bodyPr>
          <a:lstStyle/>
          <a:p>
            <a:pPr algn="ctr"/>
            <a:r>
              <a:rPr lang="it-IT" dirty="0"/>
              <a:t>DOCUMENTATION ON THE </a:t>
            </a:r>
            <a:r>
              <a:rPr lang="it-IT" b="1" dirty="0"/>
              <a:t>IMPORTANCE OF ENERGY EFFICIENCY</a:t>
            </a:r>
            <a:endParaRPr lang="it-IT" dirty="0"/>
          </a:p>
        </p:txBody>
      </p:sp>
      <p:sp>
        <p:nvSpPr>
          <p:cNvPr id="17" name="CasellaDiTesto 16">
            <a:extLst>
              <a:ext uri="{FF2B5EF4-FFF2-40B4-BE49-F238E27FC236}">
                <a16:creationId xmlns:a16="http://schemas.microsoft.com/office/drawing/2014/main" id="{E8E2E3FF-013D-4B71-9097-3610B0DC5759}"/>
              </a:ext>
            </a:extLst>
          </p:cNvPr>
          <p:cNvSpPr txBox="1"/>
          <p:nvPr/>
        </p:nvSpPr>
        <p:spPr>
          <a:xfrm>
            <a:off x="4724400" y="2250533"/>
            <a:ext cx="2743200" cy="646331"/>
          </a:xfrm>
          <a:prstGeom prst="rect">
            <a:avLst/>
          </a:prstGeom>
          <a:noFill/>
        </p:spPr>
        <p:txBody>
          <a:bodyPr wrap="square" rtlCol="0">
            <a:spAutoFit/>
          </a:bodyPr>
          <a:lstStyle/>
          <a:p>
            <a:pPr algn="ctr"/>
            <a:r>
              <a:rPr lang="it-IT" dirty="0"/>
              <a:t>TOOLS TO IMPROVE </a:t>
            </a:r>
            <a:r>
              <a:rPr lang="it-IT" b="1" dirty="0"/>
              <a:t>ENERGY CULTURE</a:t>
            </a:r>
          </a:p>
        </p:txBody>
      </p:sp>
      <p:sp>
        <p:nvSpPr>
          <p:cNvPr id="18" name="CasellaDiTesto 17">
            <a:extLst>
              <a:ext uri="{FF2B5EF4-FFF2-40B4-BE49-F238E27FC236}">
                <a16:creationId xmlns:a16="http://schemas.microsoft.com/office/drawing/2014/main" id="{CCEB53B4-61EF-4147-A15D-2975AA1EBB44}"/>
              </a:ext>
            </a:extLst>
          </p:cNvPr>
          <p:cNvSpPr txBox="1"/>
          <p:nvPr/>
        </p:nvSpPr>
        <p:spPr>
          <a:xfrm>
            <a:off x="2481943" y="1252592"/>
            <a:ext cx="7527471" cy="369332"/>
          </a:xfrm>
          <a:prstGeom prst="rect">
            <a:avLst/>
          </a:prstGeom>
          <a:noFill/>
        </p:spPr>
        <p:txBody>
          <a:bodyPr wrap="square" rtlCol="0">
            <a:spAutoFit/>
          </a:bodyPr>
          <a:lstStyle/>
          <a:p>
            <a:pPr algn="ctr"/>
            <a:r>
              <a:rPr lang="it-IT" u="sng" dirty="0"/>
              <a:t>THE ENERGY EFFICIENCY PROCESS</a:t>
            </a:r>
          </a:p>
        </p:txBody>
      </p:sp>
      <p:sp>
        <p:nvSpPr>
          <p:cNvPr id="24" name="Freccia in giù 23">
            <a:extLst>
              <a:ext uri="{FF2B5EF4-FFF2-40B4-BE49-F238E27FC236}">
                <a16:creationId xmlns:a16="http://schemas.microsoft.com/office/drawing/2014/main" id="{2B1B5EBB-8824-4C2B-9610-61570D88C0C0}"/>
              </a:ext>
            </a:extLst>
          </p:cNvPr>
          <p:cNvSpPr/>
          <p:nvPr/>
        </p:nvSpPr>
        <p:spPr>
          <a:xfrm>
            <a:off x="9392555" y="3684136"/>
            <a:ext cx="110674" cy="3452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reccia in giù 24">
            <a:extLst>
              <a:ext uri="{FF2B5EF4-FFF2-40B4-BE49-F238E27FC236}">
                <a16:creationId xmlns:a16="http://schemas.microsoft.com/office/drawing/2014/main" id="{4C96B775-6578-416A-BAD2-CAD46C7672FC}"/>
              </a:ext>
            </a:extLst>
          </p:cNvPr>
          <p:cNvSpPr/>
          <p:nvPr/>
        </p:nvSpPr>
        <p:spPr>
          <a:xfrm rot="5400000">
            <a:off x="5038229" y="5435264"/>
            <a:ext cx="110674" cy="3452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Freccia in giù 25">
            <a:extLst>
              <a:ext uri="{FF2B5EF4-FFF2-40B4-BE49-F238E27FC236}">
                <a16:creationId xmlns:a16="http://schemas.microsoft.com/office/drawing/2014/main" id="{C7023D5B-8223-434C-9E4A-576B0C25E531}"/>
              </a:ext>
            </a:extLst>
          </p:cNvPr>
          <p:cNvSpPr/>
          <p:nvPr/>
        </p:nvSpPr>
        <p:spPr>
          <a:xfrm rot="8004966">
            <a:off x="2813777" y="4637700"/>
            <a:ext cx="110674" cy="3452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con angoli arrotondati 26">
            <a:extLst>
              <a:ext uri="{FF2B5EF4-FFF2-40B4-BE49-F238E27FC236}">
                <a16:creationId xmlns:a16="http://schemas.microsoft.com/office/drawing/2014/main" id="{196D30AB-E43B-43F0-B2EC-080F333C2E69}"/>
              </a:ext>
            </a:extLst>
          </p:cNvPr>
          <p:cNvSpPr/>
          <p:nvPr/>
        </p:nvSpPr>
        <p:spPr>
          <a:xfrm>
            <a:off x="473529" y="1975757"/>
            <a:ext cx="11207570" cy="42291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Freccia in giù 27">
            <a:extLst>
              <a:ext uri="{FF2B5EF4-FFF2-40B4-BE49-F238E27FC236}">
                <a16:creationId xmlns:a16="http://schemas.microsoft.com/office/drawing/2014/main" id="{F6568E1F-BB11-41E0-97E7-711A6D4B0695}"/>
              </a:ext>
            </a:extLst>
          </p:cNvPr>
          <p:cNvSpPr/>
          <p:nvPr/>
        </p:nvSpPr>
        <p:spPr>
          <a:xfrm rot="14252236">
            <a:off x="3149749" y="2689453"/>
            <a:ext cx="109215" cy="3856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reccia in giù 28">
            <a:extLst>
              <a:ext uri="{FF2B5EF4-FFF2-40B4-BE49-F238E27FC236}">
                <a16:creationId xmlns:a16="http://schemas.microsoft.com/office/drawing/2014/main" id="{4471503F-A1FB-496A-BFCA-7FABE5652939}"/>
              </a:ext>
            </a:extLst>
          </p:cNvPr>
          <p:cNvSpPr/>
          <p:nvPr/>
        </p:nvSpPr>
        <p:spPr>
          <a:xfrm rot="18264227">
            <a:off x="8454962" y="2419058"/>
            <a:ext cx="109215" cy="3856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Freccia in giù 29">
            <a:extLst>
              <a:ext uri="{FF2B5EF4-FFF2-40B4-BE49-F238E27FC236}">
                <a16:creationId xmlns:a16="http://schemas.microsoft.com/office/drawing/2014/main" id="{7372331E-542C-4911-AFD6-4DDCB797AFDD}"/>
              </a:ext>
            </a:extLst>
          </p:cNvPr>
          <p:cNvSpPr/>
          <p:nvPr/>
        </p:nvSpPr>
        <p:spPr>
          <a:xfrm rot="3037617">
            <a:off x="8741367" y="5051720"/>
            <a:ext cx="109215" cy="3856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70802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1020" y="152226"/>
            <a:ext cx="10515600" cy="1146176"/>
          </a:xfrm>
        </p:spPr>
        <p:txBody>
          <a:bodyPr/>
          <a:lstStyle/>
          <a:p>
            <a:r>
              <a:rPr lang="fr-CH" dirty="0"/>
              <a:t>The IMPAWATT actions</a:t>
            </a:r>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63</a:t>
            </a:fld>
            <a:endParaRPr lang="fr-CH"/>
          </a:p>
        </p:txBody>
      </p:sp>
      <p:sp>
        <p:nvSpPr>
          <p:cNvPr id="6" name="Espace réservé du contenu 2"/>
          <p:cNvSpPr txBox="1">
            <a:spLocks/>
          </p:cNvSpPr>
          <p:nvPr/>
        </p:nvSpPr>
        <p:spPr>
          <a:xfrm>
            <a:off x="541020" y="3818006"/>
            <a:ext cx="10901680" cy="2183917"/>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endParaRPr lang="en-US" sz="2600" dirty="0"/>
          </a:p>
        </p:txBody>
      </p:sp>
      <p:sp>
        <p:nvSpPr>
          <p:cNvPr id="7" name="Espace réservé du contenu 2">
            <a:extLst>
              <a:ext uri="{FF2B5EF4-FFF2-40B4-BE49-F238E27FC236}">
                <a16:creationId xmlns:a16="http://schemas.microsoft.com/office/drawing/2014/main" id="{057385B1-554D-4EC9-B405-54522BC607F1}"/>
              </a:ext>
            </a:extLst>
          </p:cNvPr>
          <p:cNvSpPr>
            <a:spLocks noGrp="1"/>
          </p:cNvSpPr>
          <p:nvPr>
            <p:ph idx="1"/>
          </p:nvPr>
        </p:nvSpPr>
        <p:spPr>
          <a:xfrm>
            <a:off x="927099" y="1298403"/>
            <a:ext cx="10515601" cy="807984"/>
          </a:xfrm>
        </p:spPr>
        <p:txBody>
          <a:bodyPr>
            <a:noAutofit/>
          </a:bodyPr>
          <a:lstStyle/>
          <a:p>
            <a:pPr marL="0" indent="0">
              <a:buNone/>
            </a:pPr>
            <a:r>
              <a:rPr lang="fr-FR" sz="2000" dirty="0" err="1"/>
              <a:t>Closing</a:t>
            </a:r>
            <a:r>
              <a:rPr lang="fr-FR" sz="2000" dirty="0"/>
              <a:t> the </a:t>
            </a:r>
            <a:r>
              <a:rPr lang="fr-FR" sz="2000" dirty="0" err="1"/>
              <a:t>loop</a:t>
            </a:r>
            <a:r>
              <a:rPr lang="fr-FR" sz="2000" dirty="0"/>
              <a:t>… how IMPAWATT actions and </a:t>
            </a:r>
            <a:r>
              <a:rPr lang="fr-FR" sz="2000" dirty="0" err="1"/>
              <a:t>results</a:t>
            </a:r>
            <a:r>
              <a:rPr lang="fr-FR" sz="2000" dirty="0"/>
              <a:t> </a:t>
            </a:r>
            <a:r>
              <a:rPr lang="fr-FR" sz="2000" dirty="0" err="1"/>
              <a:t>will</a:t>
            </a:r>
            <a:r>
              <a:rPr lang="fr-FR" sz="2000" dirty="0"/>
              <a:t> support </a:t>
            </a:r>
            <a:r>
              <a:rPr lang="fr-FR" sz="2000" dirty="0" err="1"/>
              <a:t>your</a:t>
            </a:r>
            <a:r>
              <a:rPr lang="fr-FR" sz="2000" dirty="0"/>
              <a:t> </a:t>
            </a:r>
            <a:r>
              <a:rPr lang="fr-FR" sz="2000" dirty="0" err="1"/>
              <a:t>energy</a:t>
            </a:r>
            <a:r>
              <a:rPr lang="fr-FR" sz="2000" dirty="0"/>
              <a:t> </a:t>
            </a:r>
            <a:r>
              <a:rPr lang="fr-FR" sz="2000" dirty="0" err="1"/>
              <a:t>efficiency</a:t>
            </a:r>
            <a:r>
              <a:rPr lang="fr-FR" sz="2000" dirty="0"/>
              <a:t> </a:t>
            </a:r>
            <a:r>
              <a:rPr lang="fr-FR" sz="2000" dirty="0" err="1"/>
              <a:t>projects</a:t>
            </a:r>
            <a:r>
              <a:rPr lang="fr-FR" sz="2000" dirty="0"/>
              <a:t>?</a:t>
            </a:r>
          </a:p>
          <a:p>
            <a:pPr marL="0" indent="0">
              <a:buNone/>
            </a:pPr>
            <a:endParaRPr lang="fr-FR" sz="2000" dirty="0"/>
          </a:p>
          <a:p>
            <a:pPr marL="0" indent="0">
              <a:buNone/>
            </a:pPr>
            <a:endParaRPr lang="fr-FR" sz="2000" dirty="0"/>
          </a:p>
          <a:p>
            <a:pPr marL="0" indent="0">
              <a:buNone/>
            </a:pPr>
            <a:br>
              <a:rPr lang="fr-FR" sz="2000" dirty="0"/>
            </a:br>
            <a:br>
              <a:rPr lang="fr-FR" sz="2000" dirty="0"/>
            </a:br>
            <a:endParaRPr lang="fr-FR" sz="2000" dirty="0"/>
          </a:p>
          <a:p>
            <a:endParaRPr lang="fr-FR" sz="2000" dirty="0">
              <a:hlinkClick r:id="" action="ppaction://noaction"/>
            </a:endParaRPr>
          </a:p>
          <a:p>
            <a:endParaRPr lang="fr-FR" sz="2000" dirty="0">
              <a:hlinkClick r:id="" action="ppaction://noaction"/>
            </a:endParaRPr>
          </a:p>
          <a:p>
            <a:pPr marL="0" indent="0">
              <a:buNone/>
            </a:pPr>
            <a:br>
              <a:rPr lang="fr-FR" sz="2000" dirty="0">
                <a:hlinkClick r:id="rId3"/>
              </a:rPr>
            </a:br>
            <a:endParaRPr lang="fr-FR" sz="2000" dirty="0"/>
          </a:p>
          <a:p>
            <a:endParaRPr lang="fr-FR" sz="2000" dirty="0"/>
          </a:p>
          <a:p>
            <a:pPr marL="0" indent="0">
              <a:buNone/>
            </a:pPr>
            <a:endParaRPr lang="fr-FR" sz="2000" dirty="0"/>
          </a:p>
        </p:txBody>
      </p:sp>
      <p:graphicFrame>
        <p:nvGraphicFramePr>
          <p:cNvPr id="5" name="Tabella 7">
            <a:extLst>
              <a:ext uri="{FF2B5EF4-FFF2-40B4-BE49-F238E27FC236}">
                <a16:creationId xmlns:a16="http://schemas.microsoft.com/office/drawing/2014/main" id="{67F46BDC-9CC1-44B4-874A-02708B0E8CEB}"/>
              </a:ext>
            </a:extLst>
          </p:cNvPr>
          <p:cNvGraphicFramePr>
            <a:graphicFrameLocks noGrp="1"/>
          </p:cNvGraphicFramePr>
          <p:nvPr>
            <p:extLst>
              <p:ext uri="{D42A27DB-BD31-4B8C-83A1-F6EECF244321}">
                <p14:modId xmlns:p14="http://schemas.microsoft.com/office/powerpoint/2010/main" val="1708408727"/>
              </p:ext>
            </p:extLst>
          </p:nvPr>
        </p:nvGraphicFramePr>
        <p:xfrm>
          <a:off x="645158" y="2156363"/>
          <a:ext cx="10901683" cy="3586480"/>
        </p:xfrm>
        <a:graphic>
          <a:graphicData uri="http://schemas.openxmlformats.org/drawingml/2006/table">
            <a:tbl>
              <a:tblPr firstRow="1" firstCol="1" bandRow="1">
                <a:tableStyleId>{5C22544A-7EE6-4342-B048-85BDC9FD1C3A}</a:tableStyleId>
              </a:tblPr>
              <a:tblGrid>
                <a:gridCol w="2330042">
                  <a:extLst>
                    <a:ext uri="{9D8B030D-6E8A-4147-A177-3AD203B41FA5}">
                      <a16:colId xmlns:a16="http://schemas.microsoft.com/office/drawing/2014/main" val="1503289155"/>
                    </a:ext>
                  </a:extLst>
                </a:gridCol>
                <a:gridCol w="976220">
                  <a:extLst>
                    <a:ext uri="{9D8B030D-6E8A-4147-A177-3AD203B41FA5}">
                      <a16:colId xmlns:a16="http://schemas.microsoft.com/office/drawing/2014/main" val="4106335238"/>
                    </a:ext>
                  </a:extLst>
                </a:gridCol>
                <a:gridCol w="1024440">
                  <a:extLst>
                    <a:ext uri="{9D8B030D-6E8A-4147-A177-3AD203B41FA5}">
                      <a16:colId xmlns:a16="http://schemas.microsoft.com/office/drawing/2014/main" val="1244792968"/>
                    </a:ext>
                  </a:extLst>
                </a:gridCol>
                <a:gridCol w="914816">
                  <a:extLst>
                    <a:ext uri="{9D8B030D-6E8A-4147-A177-3AD203B41FA5}">
                      <a16:colId xmlns:a16="http://schemas.microsoft.com/office/drawing/2014/main" val="500687142"/>
                    </a:ext>
                  </a:extLst>
                </a:gridCol>
                <a:gridCol w="1131233">
                  <a:extLst>
                    <a:ext uri="{9D8B030D-6E8A-4147-A177-3AD203B41FA5}">
                      <a16:colId xmlns:a16="http://schemas.microsoft.com/office/drawing/2014/main" val="2267103938"/>
                    </a:ext>
                  </a:extLst>
                </a:gridCol>
                <a:gridCol w="1131233">
                  <a:extLst>
                    <a:ext uri="{9D8B030D-6E8A-4147-A177-3AD203B41FA5}">
                      <a16:colId xmlns:a16="http://schemas.microsoft.com/office/drawing/2014/main" val="2510247837"/>
                    </a:ext>
                  </a:extLst>
                </a:gridCol>
                <a:gridCol w="1131233">
                  <a:extLst>
                    <a:ext uri="{9D8B030D-6E8A-4147-A177-3AD203B41FA5}">
                      <a16:colId xmlns:a16="http://schemas.microsoft.com/office/drawing/2014/main" val="2026659574"/>
                    </a:ext>
                  </a:extLst>
                </a:gridCol>
                <a:gridCol w="1131233">
                  <a:extLst>
                    <a:ext uri="{9D8B030D-6E8A-4147-A177-3AD203B41FA5}">
                      <a16:colId xmlns:a16="http://schemas.microsoft.com/office/drawing/2014/main" val="290339156"/>
                    </a:ext>
                  </a:extLst>
                </a:gridCol>
                <a:gridCol w="1131233">
                  <a:extLst>
                    <a:ext uri="{9D8B030D-6E8A-4147-A177-3AD203B41FA5}">
                      <a16:colId xmlns:a16="http://schemas.microsoft.com/office/drawing/2014/main" val="382450637"/>
                    </a:ext>
                  </a:extLst>
                </a:gridCol>
              </a:tblGrid>
              <a:tr h="370840">
                <a:tc>
                  <a:txBody>
                    <a:bodyPr/>
                    <a:lstStyle/>
                    <a:p>
                      <a:endParaRPr lang="it-IT" sz="1200"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err="1"/>
                        <a:t>Economic</a:t>
                      </a:r>
                      <a:r>
                        <a:rPr lang="it-IT" sz="1200" dirty="0"/>
                        <a:t> </a:t>
                      </a:r>
                      <a:r>
                        <a:rPr lang="it-IT" sz="1200" dirty="0" err="1"/>
                        <a:t>internal</a:t>
                      </a:r>
                      <a:r>
                        <a:rPr lang="it-IT" sz="1200" dirty="0"/>
                        <a:t> </a:t>
                      </a:r>
                      <a:r>
                        <a:rPr lang="it-IT" sz="1200" dirty="0" err="1"/>
                        <a:t>barriers</a:t>
                      </a:r>
                      <a:endParaRPr lang="it-IT" sz="1200" dirty="0"/>
                    </a:p>
                    <a:p>
                      <a:endParaRPr lang="it-IT" sz="1200" dirty="0"/>
                    </a:p>
                  </a:txBody>
                  <a:tcP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Low </a:t>
                      </a:r>
                      <a:r>
                        <a:rPr lang="it-IT" sz="1200" dirty="0" err="1"/>
                        <a:t>sensitivity</a:t>
                      </a:r>
                      <a:r>
                        <a:rPr lang="it-IT" sz="1200" dirty="0"/>
                        <a:t> and </a:t>
                      </a:r>
                      <a:r>
                        <a:rPr lang="it-IT" sz="1200" dirty="0" err="1"/>
                        <a:t>awareness</a:t>
                      </a:r>
                      <a:r>
                        <a:rPr lang="it-IT" sz="1200" dirty="0"/>
                        <a:t> </a:t>
                      </a:r>
                      <a:r>
                        <a:rPr lang="it-IT" sz="1200" dirty="0" err="1"/>
                        <a:t>level</a:t>
                      </a:r>
                      <a:endParaRPr lang="it-IT" sz="1200" dirty="0"/>
                    </a:p>
                    <a:p>
                      <a:endParaRPr lang="it-IT" sz="1200" dirty="0"/>
                    </a:p>
                  </a:txBody>
                  <a:tcP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err="1"/>
                        <a:t>Lack</a:t>
                      </a:r>
                      <a:r>
                        <a:rPr lang="it-IT" sz="1200" dirty="0"/>
                        <a:t> of </a:t>
                      </a:r>
                      <a:r>
                        <a:rPr lang="it-IT" sz="1200" dirty="0" err="1"/>
                        <a:t>competences</a:t>
                      </a:r>
                      <a:endParaRPr lang="it-IT" sz="1200" dirty="0"/>
                    </a:p>
                    <a:p>
                      <a:endParaRPr lang="it-IT" sz="1200" dirty="0"/>
                    </a:p>
                  </a:txBody>
                  <a:tcP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Staff </a:t>
                      </a:r>
                      <a:r>
                        <a:rPr lang="it-IT" sz="1200" dirty="0" err="1"/>
                        <a:t>attitude</a:t>
                      </a:r>
                      <a:r>
                        <a:rPr lang="it-IT" sz="1200" dirty="0"/>
                        <a:t> and </a:t>
                      </a:r>
                      <a:r>
                        <a:rPr lang="it-IT" sz="1200" dirty="0" err="1"/>
                        <a:t>behaviour</a:t>
                      </a:r>
                      <a:endParaRPr lang="it-IT" sz="1200" dirty="0"/>
                    </a:p>
                    <a:p>
                      <a:endParaRPr lang="it-IT" sz="1200" dirty="0"/>
                    </a:p>
                  </a:txBody>
                  <a:tcP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Information sources and </a:t>
                      </a:r>
                      <a:r>
                        <a:rPr lang="it-IT" sz="1200" dirty="0" err="1"/>
                        <a:t>evaluation</a:t>
                      </a:r>
                      <a:r>
                        <a:rPr lang="it-IT" sz="1200" dirty="0"/>
                        <a:t> </a:t>
                      </a:r>
                      <a:r>
                        <a:rPr lang="it-IT" sz="1200" dirty="0" err="1"/>
                        <a:t>criteria</a:t>
                      </a:r>
                      <a:endParaRPr lang="it-IT" sz="1200" dirty="0"/>
                    </a:p>
                    <a:p>
                      <a:endParaRPr lang="it-IT" sz="1200" dirty="0"/>
                    </a:p>
                  </a:txBody>
                  <a:tcP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Technologies </a:t>
                      </a:r>
                      <a:r>
                        <a:rPr lang="it-IT" sz="1200" dirty="0" err="1"/>
                        <a:t>unknown</a:t>
                      </a:r>
                      <a:endParaRPr lang="it-IT" sz="1200" dirty="0"/>
                    </a:p>
                    <a:p>
                      <a:endParaRPr lang="it-IT" sz="1200" dirty="0"/>
                    </a:p>
                  </a:txBody>
                  <a:tcP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err="1"/>
                        <a:t>Complexity</a:t>
                      </a:r>
                      <a:r>
                        <a:rPr lang="it-IT" sz="1200" dirty="0"/>
                        <a:t> in </a:t>
                      </a:r>
                      <a:r>
                        <a:rPr lang="it-IT" sz="1200" dirty="0" err="1"/>
                        <a:t>application</a:t>
                      </a:r>
                      <a:r>
                        <a:rPr lang="it-IT" sz="1200" dirty="0"/>
                        <a:t> of </a:t>
                      </a:r>
                      <a:r>
                        <a:rPr lang="it-IT" sz="1200" dirty="0" err="1"/>
                        <a:t>measures</a:t>
                      </a:r>
                      <a:endParaRPr lang="it-IT" sz="1200" dirty="0"/>
                    </a:p>
                    <a:p>
                      <a:endParaRPr lang="it-IT" sz="1200" dirty="0"/>
                    </a:p>
                  </a:txBody>
                  <a:tcPr>
                    <a:solidFill>
                      <a:srgbClr val="FF0000"/>
                    </a:solidFill>
                  </a:tcPr>
                </a:tc>
                <a:tc>
                  <a:txBody>
                    <a:bodyPr/>
                    <a:lstStyle/>
                    <a:p>
                      <a:r>
                        <a:rPr lang="it-IT" sz="1200" dirty="0" err="1"/>
                        <a:t>Difficulties</a:t>
                      </a:r>
                      <a:r>
                        <a:rPr lang="it-IT" sz="1200" dirty="0"/>
                        <a:t> to access incentives</a:t>
                      </a:r>
                    </a:p>
                  </a:txBody>
                  <a:tcPr>
                    <a:solidFill>
                      <a:srgbClr val="FF0000"/>
                    </a:solidFill>
                  </a:tcPr>
                </a:tc>
                <a:extLst>
                  <a:ext uri="{0D108BD9-81ED-4DB2-BD59-A6C34878D82A}">
                    <a16:rowId xmlns:a16="http://schemas.microsoft.com/office/drawing/2014/main" val="1878053777"/>
                  </a:ext>
                </a:extLst>
              </a:tr>
              <a:tr h="370840">
                <a:tc>
                  <a:txBody>
                    <a:bodyPr/>
                    <a:lstStyle/>
                    <a:p>
                      <a:r>
                        <a:rPr lang="it-IT" sz="1200" dirty="0" err="1"/>
                        <a:t>Docs</a:t>
                      </a:r>
                      <a:r>
                        <a:rPr lang="it-IT" sz="1200" dirty="0"/>
                        <a:t> on the </a:t>
                      </a:r>
                      <a:r>
                        <a:rPr lang="it-IT" sz="1200" dirty="0" err="1"/>
                        <a:t>importance</a:t>
                      </a:r>
                      <a:r>
                        <a:rPr lang="it-IT" sz="1200" dirty="0"/>
                        <a:t> of energy </a:t>
                      </a:r>
                      <a:r>
                        <a:rPr lang="it-IT" sz="1200" dirty="0" err="1"/>
                        <a:t>efficiency</a:t>
                      </a:r>
                      <a:endParaRPr lang="it-IT" sz="1200" dirty="0"/>
                    </a:p>
                  </a:txBody>
                  <a:tcPr/>
                </a:tc>
                <a:tc>
                  <a:txBody>
                    <a:bodyPr/>
                    <a:lstStyle/>
                    <a:p>
                      <a:endParaRPr lang="it-IT" sz="1200" dirty="0"/>
                    </a:p>
                  </a:txBody>
                  <a:tcPr/>
                </a:tc>
                <a:tc>
                  <a:txBody>
                    <a:bodyPr/>
                    <a:lstStyle/>
                    <a:p>
                      <a:endParaRPr lang="it-IT" sz="1200" dirty="0"/>
                    </a:p>
                  </a:txBody>
                  <a:tcPr>
                    <a:solidFill>
                      <a:schemeClr val="accent2">
                        <a:lumMod val="60000"/>
                        <a:lumOff val="40000"/>
                      </a:schemeClr>
                    </a:solidFill>
                  </a:tcPr>
                </a:tc>
                <a:tc>
                  <a:txBody>
                    <a:bodyPr/>
                    <a:lstStyle/>
                    <a:p>
                      <a:endParaRPr lang="it-IT" sz="1200"/>
                    </a:p>
                  </a:txBody>
                  <a:tcPr/>
                </a:tc>
                <a:tc>
                  <a:txBody>
                    <a:bodyPr/>
                    <a:lstStyle/>
                    <a:p>
                      <a:endParaRPr lang="it-IT" sz="1200" dirty="0"/>
                    </a:p>
                  </a:txBody>
                  <a:tcPr/>
                </a:tc>
                <a:tc>
                  <a:txBody>
                    <a:bodyPr/>
                    <a:lstStyle/>
                    <a:p>
                      <a:endParaRPr lang="it-IT" sz="1200"/>
                    </a:p>
                  </a:txBody>
                  <a:tcPr/>
                </a:tc>
                <a:tc>
                  <a:txBody>
                    <a:bodyPr/>
                    <a:lstStyle/>
                    <a:p>
                      <a:endParaRPr lang="it-IT" sz="1200"/>
                    </a:p>
                  </a:txBody>
                  <a:tcPr/>
                </a:tc>
                <a:tc>
                  <a:txBody>
                    <a:bodyPr/>
                    <a:lstStyle/>
                    <a:p>
                      <a:endParaRPr lang="it-IT" sz="1200"/>
                    </a:p>
                  </a:txBody>
                  <a:tcPr/>
                </a:tc>
                <a:tc>
                  <a:txBody>
                    <a:bodyPr/>
                    <a:lstStyle/>
                    <a:p>
                      <a:endParaRPr lang="it-IT" sz="1200" dirty="0"/>
                    </a:p>
                  </a:txBody>
                  <a:tcPr>
                    <a:solidFill>
                      <a:schemeClr val="accent2">
                        <a:lumMod val="60000"/>
                        <a:lumOff val="40000"/>
                      </a:schemeClr>
                    </a:solidFill>
                  </a:tcPr>
                </a:tc>
                <a:extLst>
                  <a:ext uri="{0D108BD9-81ED-4DB2-BD59-A6C34878D82A}">
                    <a16:rowId xmlns:a16="http://schemas.microsoft.com/office/drawing/2014/main" val="1186441176"/>
                  </a:ext>
                </a:extLst>
              </a:tr>
              <a:tr h="370840">
                <a:tc>
                  <a:txBody>
                    <a:bodyPr/>
                    <a:lstStyle/>
                    <a:p>
                      <a:r>
                        <a:rPr lang="it-IT" sz="1200" dirty="0"/>
                        <a:t>Tools to </a:t>
                      </a:r>
                      <a:r>
                        <a:rPr lang="it-IT" sz="1200" dirty="0" err="1"/>
                        <a:t>improve</a:t>
                      </a:r>
                      <a:r>
                        <a:rPr lang="it-IT" sz="1200" dirty="0"/>
                        <a:t> energy culture</a:t>
                      </a:r>
                    </a:p>
                  </a:txBody>
                  <a:tcPr/>
                </a:tc>
                <a:tc>
                  <a:txBody>
                    <a:bodyPr/>
                    <a:lstStyle/>
                    <a:p>
                      <a:endParaRPr lang="it-IT" sz="1200"/>
                    </a:p>
                  </a:txBody>
                  <a:tcPr/>
                </a:tc>
                <a:tc>
                  <a:txBody>
                    <a:bodyPr/>
                    <a:lstStyle/>
                    <a:p>
                      <a:endParaRPr lang="it-IT" sz="1200"/>
                    </a:p>
                  </a:txBody>
                  <a:tcPr/>
                </a:tc>
                <a:tc>
                  <a:txBody>
                    <a:bodyPr/>
                    <a:lstStyle/>
                    <a:p>
                      <a:endParaRPr lang="it-IT"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p>
                  </a:txBody>
                  <a:tcPr>
                    <a:solidFill>
                      <a:schemeClr val="accent2">
                        <a:lumMod val="60000"/>
                        <a:lumOff val="40000"/>
                      </a:schemeClr>
                    </a:solidFill>
                  </a:tcPr>
                </a:tc>
                <a:tc>
                  <a:txBody>
                    <a:bodyPr/>
                    <a:lstStyle/>
                    <a:p>
                      <a:endParaRPr lang="it-IT" sz="1200"/>
                    </a:p>
                  </a:txBody>
                  <a:tcPr/>
                </a:tc>
                <a:tc>
                  <a:txBody>
                    <a:bodyPr/>
                    <a:lstStyle/>
                    <a:p>
                      <a:endParaRPr lang="it-IT" sz="1200"/>
                    </a:p>
                  </a:txBody>
                  <a:tcPr/>
                </a:tc>
                <a:tc>
                  <a:txBody>
                    <a:bodyPr/>
                    <a:lstStyle/>
                    <a:p>
                      <a:endParaRPr lang="it-IT" sz="1200"/>
                    </a:p>
                  </a:txBody>
                  <a:tcPr/>
                </a:tc>
                <a:tc>
                  <a:txBody>
                    <a:bodyPr/>
                    <a:lstStyle/>
                    <a:p>
                      <a:endParaRPr lang="it-IT" sz="1200"/>
                    </a:p>
                  </a:txBody>
                  <a:tcPr/>
                </a:tc>
                <a:extLst>
                  <a:ext uri="{0D108BD9-81ED-4DB2-BD59-A6C34878D82A}">
                    <a16:rowId xmlns:a16="http://schemas.microsoft.com/office/drawing/2014/main" val="1832339490"/>
                  </a:ext>
                </a:extLst>
              </a:tr>
              <a:tr h="370840">
                <a:tc>
                  <a:txBody>
                    <a:bodyPr/>
                    <a:lstStyle/>
                    <a:p>
                      <a:r>
                        <a:rPr lang="it-IT" sz="1200" dirty="0" err="1"/>
                        <a:t>Practical</a:t>
                      </a:r>
                      <a:r>
                        <a:rPr lang="it-IT" sz="1200" dirty="0"/>
                        <a:t> tools for energy </a:t>
                      </a:r>
                      <a:r>
                        <a:rPr lang="it-IT" sz="1200" dirty="0" err="1"/>
                        <a:t>analysis</a:t>
                      </a:r>
                      <a:endParaRPr lang="it-IT" sz="1200" dirty="0"/>
                    </a:p>
                  </a:txBody>
                  <a:tcPr/>
                </a:tc>
                <a:tc>
                  <a:txBody>
                    <a:bodyPr/>
                    <a:lstStyle/>
                    <a:p>
                      <a:endParaRPr lang="it-IT" sz="1200"/>
                    </a:p>
                  </a:txBody>
                  <a:tcPr/>
                </a:tc>
                <a:tc>
                  <a:txBody>
                    <a:bodyPr/>
                    <a:lstStyle/>
                    <a:p>
                      <a:endParaRPr lang="it-IT" sz="1200"/>
                    </a:p>
                  </a:txBody>
                  <a:tcPr/>
                </a:tc>
                <a:tc>
                  <a:txBody>
                    <a:bodyPr/>
                    <a:lstStyle/>
                    <a:p>
                      <a:endParaRPr lang="it-IT" sz="1200" dirty="0"/>
                    </a:p>
                  </a:txBody>
                  <a:tcPr>
                    <a:solidFill>
                      <a:schemeClr val="accent2">
                        <a:lumMod val="60000"/>
                        <a:lumOff val="40000"/>
                      </a:schemeClr>
                    </a:solidFill>
                  </a:tcPr>
                </a:tc>
                <a:tc>
                  <a:txBody>
                    <a:bodyPr/>
                    <a:lstStyle/>
                    <a:p>
                      <a:endParaRPr lang="it-IT" sz="1200"/>
                    </a:p>
                  </a:txBody>
                  <a:tcPr/>
                </a:tc>
                <a:tc>
                  <a:txBody>
                    <a:bodyPr/>
                    <a:lstStyle/>
                    <a:p>
                      <a:endParaRPr lang="it-IT" sz="1200" dirty="0"/>
                    </a:p>
                  </a:txBody>
                  <a:tcPr>
                    <a:solidFill>
                      <a:schemeClr val="accent2">
                        <a:lumMod val="60000"/>
                        <a:lumOff val="40000"/>
                      </a:schemeClr>
                    </a:solidFill>
                  </a:tcPr>
                </a:tc>
                <a:tc>
                  <a:txBody>
                    <a:bodyPr/>
                    <a:lstStyle/>
                    <a:p>
                      <a:endParaRPr lang="it-IT" sz="1200"/>
                    </a:p>
                  </a:txBody>
                  <a:tcPr/>
                </a:tc>
                <a:tc>
                  <a:txBody>
                    <a:bodyPr/>
                    <a:lstStyle/>
                    <a:p>
                      <a:endParaRPr lang="it-IT" sz="1200"/>
                    </a:p>
                  </a:txBody>
                  <a:tcPr/>
                </a:tc>
                <a:tc>
                  <a:txBody>
                    <a:bodyPr/>
                    <a:lstStyle/>
                    <a:p>
                      <a:endParaRPr lang="it-IT" sz="1200" dirty="0"/>
                    </a:p>
                  </a:txBody>
                  <a:tcPr>
                    <a:solidFill>
                      <a:schemeClr val="accent2">
                        <a:lumMod val="60000"/>
                        <a:lumOff val="40000"/>
                      </a:schemeClr>
                    </a:solidFill>
                  </a:tcPr>
                </a:tc>
                <a:extLst>
                  <a:ext uri="{0D108BD9-81ED-4DB2-BD59-A6C34878D82A}">
                    <a16:rowId xmlns:a16="http://schemas.microsoft.com/office/drawing/2014/main" val="2392331671"/>
                  </a:ext>
                </a:extLst>
              </a:tr>
              <a:tr h="370840">
                <a:tc>
                  <a:txBody>
                    <a:bodyPr/>
                    <a:lstStyle/>
                    <a:p>
                      <a:r>
                        <a:rPr lang="it-IT" sz="1200" dirty="0" err="1"/>
                        <a:t>Examples</a:t>
                      </a:r>
                      <a:r>
                        <a:rPr lang="it-IT" sz="1200" dirty="0"/>
                        <a:t> and success stories</a:t>
                      </a:r>
                    </a:p>
                  </a:txBody>
                  <a:tcPr/>
                </a:tc>
                <a:tc>
                  <a:txBody>
                    <a:bodyPr/>
                    <a:lstStyle/>
                    <a:p>
                      <a:endParaRPr lang="it-IT" sz="1200"/>
                    </a:p>
                  </a:txBody>
                  <a:tcPr/>
                </a:tc>
                <a:tc>
                  <a:txBody>
                    <a:bodyPr/>
                    <a:lstStyle/>
                    <a:p>
                      <a:endParaRPr lang="it-IT" sz="1200" dirty="0"/>
                    </a:p>
                  </a:txBody>
                  <a:tcPr>
                    <a:solidFill>
                      <a:schemeClr val="accent2">
                        <a:lumMod val="60000"/>
                        <a:lumOff val="40000"/>
                      </a:schemeClr>
                    </a:solidFill>
                  </a:tcPr>
                </a:tc>
                <a:tc>
                  <a:txBody>
                    <a:bodyPr/>
                    <a:lstStyle/>
                    <a:p>
                      <a:endParaRPr lang="it-IT" sz="1200" dirty="0"/>
                    </a:p>
                  </a:txBody>
                  <a:tcPr/>
                </a:tc>
                <a:tc>
                  <a:txBody>
                    <a:bodyPr/>
                    <a:lstStyle/>
                    <a:p>
                      <a:endParaRPr lang="it-IT" sz="1200"/>
                    </a:p>
                  </a:txBody>
                  <a:tcPr/>
                </a:tc>
                <a:tc>
                  <a:txBody>
                    <a:bodyPr/>
                    <a:lstStyle/>
                    <a:p>
                      <a:endParaRPr lang="it-IT" sz="1200"/>
                    </a:p>
                  </a:txBody>
                  <a:tcPr/>
                </a:tc>
                <a:tc>
                  <a:txBody>
                    <a:bodyPr/>
                    <a:lstStyle/>
                    <a:p>
                      <a:endParaRPr lang="it-IT" sz="1200" dirty="0"/>
                    </a:p>
                  </a:txBody>
                  <a:tcPr>
                    <a:solidFill>
                      <a:schemeClr val="accent2">
                        <a:lumMod val="60000"/>
                        <a:lumOff val="40000"/>
                      </a:schemeClr>
                    </a:solidFill>
                  </a:tcPr>
                </a:tc>
                <a:tc>
                  <a:txBody>
                    <a:bodyPr/>
                    <a:lstStyle/>
                    <a:p>
                      <a:endParaRPr lang="it-IT" sz="1200" dirty="0"/>
                    </a:p>
                  </a:txBody>
                  <a:tcPr>
                    <a:solidFill>
                      <a:schemeClr val="accent2">
                        <a:lumMod val="60000"/>
                        <a:lumOff val="40000"/>
                      </a:schemeClr>
                    </a:solidFill>
                  </a:tcPr>
                </a:tc>
                <a:tc>
                  <a:txBody>
                    <a:bodyPr/>
                    <a:lstStyle/>
                    <a:p>
                      <a:endParaRPr lang="it-IT" sz="1200"/>
                    </a:p>
                  </a:txBody>
                  <a:tcPr/>
                </a:tc>
                <a:extLst>
                  <a:ext uri="{0D108BD9-81ED-4DB2-BD59-A6C34878D82A}">
                    <a16:rowId xmlns:a16="http://schemas.microsoft.com/office/drawing/2014/main" val="4071962303"/>
                  </a:ext>
                </a:extLst>
              </a:tr>
              <a:tr h="370840">
                <a:tc>
                  <a:txBody>
                    <a:bodyPr/>
                    <a:lstStyle/>
                    <a:p>
                      <a:r>
                        <a:rPr lang="it-IT" sz="1200" dirty="0"/>
                        <a:t>Info on </a:t>
                      </a:r>
                      <a:r>
                        <a:rPr lang="it-IT" sz="1200" dirty="0" err="1"/>
                        <a:t>available</a:t>
                      </a:r>
                      <a:r>
                        <a:rPr lang="it-IT" sz="1200" dirty="0"/>
                        <a:t> </a:t>
                      </a:r>
                      <a:r>
                        <a:rPr lang="it-IT" sz="1200" dirty="0" err="1"/>
                        <a:t>technologies</a:t>
                      </a:r>
                      <a:endParaRPr lang="it-IT" sz="1200" dirty="0"/>
                    </a:p>
                  </a:txBody>
                  <a:tcPr/>
                </a:tc>
                <a:tc>
                  <a:txBody>
                    <a:bodyPr/>
                    <a:lstStyle/>
                    <a:p>
                      <a:endParaRPr lang="it-IT" sz="1200" dirty="0"/>
                    </a:p>
                  </a:txBody>
                  <a:tcPr/>
                </a:tc>
                <a:tc>
                  <a:txBody>
                    <a:bodyPr/>
                    <a:lstStyle/>
                    <a:p>
                      <a:endParaRPr lang="it-IT" sz="1200"/>
                    </a:p>
                  </a:txBody>
                  <a:tcPr/>
                </a:tc>
                <a:tc>
                  <a:txBody>
                    <a:bodyPr/>
                    <a:lstStyle/>
                    <a:p>
                      <a:endParaRPr lang="it-IT" sz="1200" dirty="0"/>
                    </a:p>
                  </a:txBody>
                  <a:tcPr/>
                </a:tc>
                <a:tc>
                  <a:txBody>
                    <a:bodyPr/>
                    <a:lstStyle/>
                    <a:p>
                      <a:endParaRPr lang="it-IT" sz="1200"/>
                    </a:p>
                  </a:txBody>
                  <a:tcPr/>
                </a:tc>
                <a:tc>
                  <a:txBody>
                    <a:bodyPr/>
                    <a:lstStyle/>
                    <a:p>
                      <a:endParaRPr lang="it-IT" sz="1200"/>
                    </a:p>
                  </a:txBody>
                  <a:tcPr/>
                </a:tc>
                <a:tc>
                  <a:txBody>
                    <a:bodyPr/>
                    <a:lstStyle/>
                    <a:p>
                      <a:endParaRPr lang="it-IT" sz="1200" dirty="0"/>
                    </a:p>
                  </a:txBody>
                  <a:tcPr>
                    <a:solidFill>
                      <a:schemeClr val="accent2">
                        <a:lumMod val="60000"/>
                        <a:lumOff val="40000"/>
                      </a:schemeClr>
                    </a:solidFill>
                  </a:tcPr>
                </a:tc>
                <a:tc>
                  <a:txBody>
                    <a:bodyPr/>
                    <a:lstStyle/>
                    <a:p>
                      <a:endParaRPr lang="it-IT" sz="1200"/>
                    </a:p>
                  </a:txBody>
                  <a:tcPr/>
                </a:tc>
                <a:tc>
                  <a:txBody>
                    <a:bodyPr/>
                    <a:lstStyle/>
                    <a:p>
                      <a:endParaRPr lang="it-IT" sz="1200"/>
                    </a:p>
                  </a:txBody>
                  <a:tcPr/>
                </a:tc>
                <a:extLst>
                  <a:ext uri="{0D108BD9-81ED-4DB2-BD59-A6C34878D82A}">
                    <a16:rowId xmlns:a16="http://schemas.microsoft.com/office/drawing/2014/main" val="1070461576"/>
                  </a:ext>
                </a:extLst>
              </a:tr>
              <a:tr h="370840">
                <a:tc>
                  <a:txBody>
                    <a:bodyPr/>
                    <a:lstStyle/>
                    <a:p>
                      <a:r>
                        <a:rPr lang="it-IT" sz="1200" dirty="0"/>
                        <a:t>Energy dashboard</a:t>
                      </a:r>
                    </a:p>
                  </a:txBody>
                  <a:tcPr/>
                </a:tc>
                <a:tc>
                  <a:txBody>
                    <a:bodyPr/>
                    <a:lstStyle/>
                    <a:p>
                      <a:endParaRPr lang="it-IT" sz="1200"/>
                    </a:p>
                  </a:txBody>
                  <a:tcPr/>
                </a:tc>
                <a:tc>
                  <a:txBody>
                    <a:bodyPr/>
                    <a:lstStyle/>
                    <a:p>
                      <a:endParaRPr lang="it-IT" sz="1200"/>
                    </a:p>
                  </a:txBody>
                  <a:tcPr/>
                </a:tc>
                <a:tc>
                  <a:txBody>
                    <a:bodyPr/>
                    <a:lstStyle/>
                    <a:p>
                      <a:endParaRPr lang="it-IT" sz="1200" dirty="0"/>
                    </a:p>
                  </a:txBody>
                  <a:tcPr/>
                </a:tc>
                <a:tc>
                  <a:txBody>
                    <a:bodyPr/>
                    <a:lstStyle/>
                    <a:p>
                      <a:endParaRPr lang="it-IT" sz="1200" dirty="0"/>
                    </a:p>
                  </a:txBody>
                  <a:tcPr>
                    <a:solidFill>
                      <a:schemeClr val="accent2">
                        <a:lumMod val="60000"/>
                        <a:lumOff val="40000"/>
                      </a:schemeClr>
                    </a:solidFill>
                  </a:tcPr>
                </a:tc>
                <a:tc>
                  <a:txBody>
                    <a:bodyPr/>
                    <a:lstStyle/>
                    <a:p>
                      <a:endParaRPr lang="it-IT" sz="1200" dirty="0"/>
                    </a:p>
                  </a:txBody>
                  <a:tcPr>
                    <a:solidFill>
                      <a:schemeClr val="accent2">
                        <a:lumMod val="60000"/>
                        <a:lumOff val="40000"/>
                      </a:schemeClr>
                    </a:solidFill>
                  </a:tcPr>
                </a:tc>
                <a:tc>
                  <a:txBody>
                    <a:bodyPr/>
                    <a:lstStyle/>
                    <a:p>
                      <a:endParaRPr lang="it-IT" sz="1200"/>
                    </a:p>
                  </a:txBody>
                  <a:tcPr/>
                </a:tc>
                <a:tc>
                  <a:txBody>
                    <a:bodyPr/>
                    <a:lstStyle/>
                    <a:p>
                      <a:endParaRPr lang="it-IT" sz="1200"/>
                    </a:p>
                  </a:txBody>
                  <a:tcPr/>
                </a:tc>
                <a:tc>
                  <a:txBody>
                    <a:bodyPr/>
                    <a:lstStyle/>
                    <a:p>
                      <a:endParaRPr lang="it-IT" sz="1200" dirty="0"/>
                    </a:p>
                  </a:txBody>
                  <a:tcPr/>
                </a:tc>
                <a:extLst>
                  <a:ext uri="{0D108BD9-81ED-4DB2-BD59-A6C34878D82A}">
                    <a16:rowId xmlns:a16="http://schemas.microsoft.com/office/drawing/2014/main" val="3883329608"/>
                  </a:ext>
                </a:extLst>
              </a:tr>
            </a:tbl>
          </a:graphicData>
        </a:graphic>
      </p:graphicFrame>
    </p:spTree>
    <p:extLst>
      <p:ext uri="{BB962C8B-B14F-4D97-AF65-F5344CB8AC3E}">
        <p14:creationId xmlns:p14="http://schemas.microsoft.com/office/powerpoint/2010/main" val="234768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99117" y="313531"/>
            <a:ext cx="9264000" cy="991483"/>
          </a:xfrm>
        </p:spPr>
        <p:txBody>
          <a:bodyPr/>
          <a:lstStyle/>
          <a:p>
            <a:r>
              <a:rPr lang="fi-FI" dirty="0"/>
              <a:t>How to </a:t>
            </a:r>
            <a:r>
              <a:rPr lang="fi-FI" dirty="0" err="1"/>
              <a:t>find</a:t>
            </a:r>
            <a:r>
              <a:rPr lang="fi-FI" dirty="0"/>
              <a:t> </a:t>
            </a:r>
            <a:r>
              <a:rPr lang="fi-FI" dirty="0" err="1"/>
              <a:t>the</a:t>
            </a:r>
            <a:r>
              <a:rPr lang="fi-FI" dirty="0"/>
              <a:t> </a:t>
            </a:r>
            <a:r>
              <a:rPr lang="fi-FI" dirty="0" err="1"/>
              <a:t>tool</a:t>
            </a:r>
            <a:endParaRPr lang="fi-FI" dirty="0"/>
          </a:p>
        </p:txBody>
      </p:sp>
      <p:sp>
        <p:nvSpPr>
          <p:cNvPr id="5" name="Date Placeholder 4"/>
          <p:cNvSpPr>
            <a:spLocks noGrp="1"/>
          </p:cNvSpPr>
          <p:nvPr>
            <p:ph type="dt" sz="half" idx="4294967295"/>
          </p:nvPr>
        </p:nvSpPr>
        <p:spPr/>
        <p:txBody>
          <a:bodyPr/>
          <a:lstStyle/>
          <a:p>
            <a:fld id="{C46467EF-570B-424B-AFD0-E31382946A15}" type="datetime1">
              <a:rPr lang="en-GB" smtClean="0"/>
              <a:t>09/03/2021</a:t>
            </a:fld>
            <a:endParaRPr lang="en-GB" dirty="0"/>
          </a:p>
        </p:txBody>
      </p:sp>
      <p:sp>
        <p:nvSpPr>
          <p:cNvPr id="6" name="Footer Placeholder 5"/>
          <p:cNvSpPr>
            <a:spLocks noGrp="1"/>
          </p:cNvSpPr>
          <p:nvPr>
            <p:ph type="ftr" sz="quarter" idx="4294967295"/>
          </p:nvPr>
        </p:nvSpPr>
        <p:spPr/>
        <p:txBody>
          <a:bodyPr/>
          <a:lstStyle/>
          <a:p>
            <a:r>
              <a:rPr lang="en-GB"/>
              <a:t>VTT – beyond the obvious</a:t>
            </a:r>
            <a:endParaRPr lang="en-GB" dirty="0"/>
          </a:p>
        </p:txBody>
      </p:sp>
      <p:pic>
        <p:nvPicPr>
          <p:cNvPr id="9" name="Picture 8"/>
          <p:cNvPicPr>
            <a:picLocks noChangeAspect="1"/>
          </p:cNvPicPr>
          <p:nvPr/>
        </p:nvPicPr>
        <p:blipFill>
          <a:blip r:embed="rId2"/>
          <a:stretch>
            <a:fillRect/>
          </a:stretch>
        </p:blipFill>
        <p:spPr>
          <a:xfrm>
            <a:off x="1920002" y="934517"/>
            <a:ext cx="7962733" cy="5424000"/>
          </a:xfrm>
          <a:prstGeom prst="rect">
            <a:avLst/>
          </a:prstGeom>
        </p:spPr>
      </p:pic>
    </p:spTree>
    <p:extLst>
      <p:ext uri="{BB962C8B-B14F-4D97-AF65-F5344CB8AC3E}">
        <p14:creationId xmlns:p14="http://schemas.microsoft.com/office/powerpoint/2010/main" val="288946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A0FB45-0C56-491C-A1FD-1400AF5373B8}"/>
              </a:ext>
            </a:extLst>
          </p:cNvPr>
          <p:cNvSpPr>
            <a:spLocks noGrp="1"/>
          </p:cNvSpPr>
          <p:nvPr>
            <p:ph type="title"/>
          </p:nvPr>
        </p:nvSpPr>
        <p:spPr>
          <a:xfrm>
            <a:off x="2849216" y="3342398"/>
            <a:ext cx="10515600" cy="1146176"/>
          </a:xfrm>
        </p:spPr>
        <p:txBody>
          <a:bodyPr/>
          <a:lstStyle/>
          <a:p>
            <a:r>
              <a:rPr lang="fr-CH" dirty="0"/>
              <a:t>IMPACTS and discussion</a:t>
            </a:r>
          </a:p>
        </p:txBody>
      </p:sp>
      <p:pic>
        <p:nvPicPr>
          <p:cNvPr id="5" name="Espace réservé du contenu 4">
            <a:extLst>
              <a:ext uri="{FF2B5EF4-FFF2-40B4-BE49-F238E27FC236}">
                <a16:creationId xmlns:a16="http://schemas.microsoft.com/office/drawing/2014/main" id="{6E1AAD79-D587-4E88-BF56-2EC58D20DCDD}"/>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993677" y="1768177"/>
            <a:ext cx="8360123" cy="810420"/>
          </a:xfrm>
        </p:spPr>
      </p:pic>
      <p:pic>
        <p:nvPicPr>
          <p:cNvPr id="9" name="Graphique 8">
            <a:extLst>
              <a:ext uri="{FF2B5EF4-FFF2-40B4-BE49-F238E27FC236}">
                <a16:creationId xmlns:a16="http://schemas.microsoft.com/office/drawing/2014/main" id="{DB337A52-854F-4929-A695-F543C3B49B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7103" y="1370113"/>
            <a:ext cx="1395413" cy="1459817"/>
          </a:xfrm>
          <a:prstGeom prst="rect">
            <a:avLst/>
          </a:prstGeom>
        </p:spPr>
      </p:pic>
      <p:pic>
        <p:nvPicPr>
          <p:cNvPr id="11" name="Graphique 10">
            <a:extLst>
              <a:ext uri="{FF2B5EF4-FFF2-40B4-BE49-F238E27FC236}">
                <a16:creationId xmlns:a16="http://schemas.microsoft.com/office/drawing/2014/main" id="{42456DCA-87C1-4CE6-89F2-8832348B35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35470" y="1346401"/>
            <a:ext cx="261940" cy="261940"/>
          </a:xfrm>
          <a:prstGeom prst="rect">
            <a:avLst/>
          </a:prstGeom>
        </p:spPr>
      </p:pic>
      <p:sp>
        <p:nvSpPr>
          <p:cNvPr id="15" name="ZoneTexte 14">
            <a:extLst>
              <a:ext uri="{FF2B5EF4-FFF2-40B4-BE49-F238E27FC236}">
                <a16:creationId xmlns:a16="http://schemas.microsoft.com/office/drawing/2014/main" id="{D286E074-9BBC-4827-A883-CBE72E84B81B}"/>
              </a:ext>
            </a:extLst>
          </p:cNvPr>
          <p:cNvSpPr txBox="1"/>
          <p:nvPr/>
        </p:nvSpPr>
        <p:spPr>
          <a:xfrm>
            <a:off x="2849216" y="2636330"/>
            <a:ext cx="8504584" cy="369332"/>
          </a:xfrm>
          <a:prstGeom prst="rect">
            <a:avLst/>
          </a:prstGeom>
          <a:noFill/>
        </p:spPr>
        <p:txBody>
          <a:bodyPr wrap="square" rtlCol="0">
            <a:spAutoFit/>
          </a:bodyPr>
          <a:lstStyle/>
          <a:p>
            <a:r>
              <a:rPr lang="en-GB" dirty="0" err="1">
                <a:solidFill>
                  <a:srgbClr val="1C631E"/>
                </a:solidFill>
                <a:latin typeface="Arial Black" panose="020B0A04020102020204" pitchFamily="34" charset="0"/>
              </a:rPr>
              <a:t>IMP</a:t>
            </a:r>
            <a:r>
              <a:rPr lang="en-GB" dirty="0" err="1">
                <a:solidFill>
                  <a:srgbClr val="166D9D"/>
                </a:solidFill>
                <a:latin typeface="Arial Black" panose="020B0A04020102020204" pitchFamily="34" charset="0"/>
              </a:rPr>
              <a:t>lement</a:t>
            </a:r>
            <a:r>
              <a:rPr lang="en-GB" dirty="0" err="1">
                <a:solidFill>
                  <a:srgbClr val="1C631E"/>
                </a:solidFill>
                <a:latin typeface="Arial Black" panose="020B0A04020102020204" pitchFamily="34" charset="0"/>
              </a:rPr>
              <a:t>A</a:t>
            </a:r>
            <a:r>
              <a:rPr lang="en-GB" dirty="0" err="1">
                <a:solidFill>
                  <a:srgbClr val="166D9D"/>
                </a:solidFill>
                <a:latin typeface="Arial Black" panose="020B0A04020102020204" pitchFamily="34" charset="0"/>
              </a:rPr>
              <a:t>tion</a:t>
            </a:r>
            <a:r>
              <a:rPr lang="en-GB" dirty="0">
                <a:solidFill>
                  <a:srgbClr val="166D9D"/>
                </a:solidFill>
                <a:latin typeface="Arial Black" panose="020B0A04020102020204" pitchFamily="34" charset="0"/>
              </a:rPr>
              <a:t> </a:t>
            </a:r>
            <a:r>
              <a:rPr lang="en-GB" dirty="0">
                <a:solidFill>
                  <a:srgbClr val="1C631E"/>
                </a:solidFill>
                <a:latin typeface="Arial Black" panose="020B0A04020102020204" pitchFamily="34" charset="0"/>
              </a:rPr>
              <a:t>W</a:t>
            </a:r>
            <a:r>
              <a:rPr lang="en-GB" dirty="0">
                <a:solidFill>
                  <a:srgbClr val="166D9D"/>
                </a:solidFill>
                <a:latin typeface="Arial Black" panose="020B0A04020102020204" pitchFamily="34" charset="0"/>
              </a:rPr>
              <a:t>ork and </a:t>
            </a:r>
            <a:r>
              <a:rPr lang="en-GB" dirty="0">
                <a:solidFill>
                  <a:srgbClr val="1C631E"/>
                </a:solidFill>
                <a:latin typeface="Arial Black" panose="020B0A04020102020204" pitchFamily="34" charset="0"/>
              </a:rPr>
              <a:t>A</a:t>
            </a:r>
            <a:r>
              <a:rPr lang="en-GB" dirty="0">
                <a:solidFill>
                  <a:srgbClr val="166D9D"/>
                </a:solidFill>
                <a:latin typeface="Arial Black" panose="020B0A04020102020204" pitchFamily="34" charset="0"/>
              </a:rPr>
              <a:t>ctions </a:t>
            </a:r>
            <a:r>
              <a:rPr lang="en-GB" dirty="0">
                <a:solidFill>
                  <a:srgbClr val="1C631E"/>
                </a:solidFill>
                <a:latin typeface="Arial Black" panose="020B0A04020102020204" pitchFamily="34" charset="0"/>
              </a:rPr>
              <a:t>T</a:t>
            </a:r>
            <a:r>
              <a:rPr lang="en-GB" dirty="0">
                <a:solidFill>
                  <a:srgbClr val="166D9D"/>
                </a:solidFill>
                <a:latin typeface="Arial Black" panose="020B0A04020102020204" pitchFamily="34" charset="0"/>
              </a:rPr>
              <a:t>o change the energy </a:t>
            </a:r>
            <a:r>
              <a:rPr lang="en-GB" dirty="0" err="1">
                <a:solidFill>
                  <a:srgbClr val="166D9D"/>
                </a:solidFill>
                <a:latin typeface="Arial Black" panose="020B0A04020102020204" pitchFamily="34" charset="0"/>
              </a:rPr>
              <a:t>cul</a:t>
            </a:r>
            <a:r>
              <a:rPr lang="en-GB" dirty="0" err="1">
                <a:solidFill>
                  <a:srgbClr val="1C631E"/>
                </a:solidFill>
                <a:latin typeface="Arial Black" panose="020B0A04020102020204" pitchFamily="34" charset="0"/>
              </a:rPr>
              <a:t>T</a:t>
            </a:r>
            <a:r>
              <a:rPr lang="en-GB" dirty="0" err="1">
                <a:solidFill>
                  <a:srgbClr val="166D9D"/>
                </a:solidFill>
                <a:latin typeface="Arial Black" panose="020B0A04020102020204" pitchFamily="34" charset="0"/>
              </a:rPr>
              <a:t>ure</a:t>
            </a:r>
            <a:endParaRPr lang="fr-CH" dirty="0">
              <a:latin typeface="Arial Black" panose="020B0A04020102020204" pitchFamily="34" charset="0"/>
            </a:endParaRPr>
          </a:p>
        </p:txBody>
      </p:sp>
      <p:sp>
        <p:nvSpPr>
          <p:cNvPr id="10" name="TextBox 14">
            <a:extLst>
              <a:ext uri="{FF2B5EF4-FFF2-40B4-BE49-F238E27FC236}">
                <a16:creationId xmlns:a16="http://schemas.microsoft.com/office/drawing/2014/main" id="{3662EBEE-FF99-4338-96B3-511FD4FDB242}"/>
              </a:ext>
            </a:extLst>
          </p:cNvPr>
          <p:cNvSpPr txBox="1"/>
          <p:nvPr/>
        </p:nvSpPr>
        <p:spPr>
          <a:xfrm>
            <a:off x="1901766" y="6026845"/>
            <a:ext cx="8636000" cy="540830"/>
          </a:xfrm>
          <a:prstGeom prst="rect">
            <a:avLst/>
          </a:prstGeom>
          <a:noFill/>
        </p:spPr>
        <p:txBody>
          <a:bodyPr wrap="square" tIns="108000" bIns="72000" rtlCol="0" anchor="ctr" anchorCtr="0">
            <a:spAutoFit/>
          </a:bodyPr>
          <a:lstStyle/>
          <a:p>
            <a:pPr algn="ctr"/>
            <a:r>
              <a:rPr lang="en-GB" sz="1400" b="0" baseline="30000" dirty="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The sole responsibility for the content of this publication lies with the IMPAWATT project consortium. It does not necessarily reflect the opinion of the European Union. Neither  EASME</a:t>
            </a:r>
            <a:r>
              <a:rPr lang="en-GB" sz="1400" b="0" dirty="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400" b="0" baseline="30000" dirty="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nor the European Commission are responsible for any use that may be made of the information contained therein.</a:t>
            </a:r>
            <a:endParaRPr lang="es-ES" sz="1400" b="0" dirty="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685275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21FB84-A86B-46D2-944C-E44B66D5E880}"/>
              </a:ext>
            </a:extLst>
          </p:cNvPr>
          <p:cNvSpPr>
            <a:spLocks noGrp="1"/>
          </p:cNvSpPr>
          <p:nvPr>
            <p:ph type="title"/>
          </p:nvPr>
        </p:nvSpPr>
        <p:spPr/>
        <p:txBody>
          <a:bodyPr/>
          <a:lstStyle/>
          <a:p>
            <a:r>
              <a:rPr lang="fr-CH" dirty="0"/>
              <a:t>MAIN IMPACTS (</a:t>
            </a:r>
            <a:r>
              <a:rPr lang="fr-CH" dirty="0" err="1"/>
              <a:t>current</a:t>
            </a:r>
            <a:r>
              <a:rPr lang="fr-CH" dirty="0"/>
              <a:t> </a:t>
            </a:r>
            <a:r>
              <a:rPr lang="fr-CH" dirty="0" err="1"/>
              <a:t>status</a:t>
            </a:r>
            <a:r>
              <a:rPr lang="fr-CH" dirty="0"/>
              <a:t>, </a:t>
            </a:r>
            <a:r>
              <a:rPr lang="fr-CH" dirty="0" err="1"/>
              <a:t>ongoing</a:t>
            </a:r>
            <a:r>
              <a:rPr lang="fr-CH" dirty="0"/>
              <a:t>)</a:t>
            </a:r>
          </a:p>
        </p:txBody>
      </p:sp>
      <p:sp>
        <p:nvSpPr>
          <p:cNvPr id="4" name="Espace réservé du numéro de diapositive 3">
            <a:extLst>
              <a:ext uri="{FF2B5EF4-FFF2-40B4-BE49-F238E27FC236}">
                <a16:creationId xmlns:a16="http://schemas.microsoft.com/office/drawing/2014/main" id="{FC8BC3CF-61D5-4B95-87BE-425AD5FE60B1}"/>
              </a:ext>
            </a:extLst>
          </p:cNvPr>
          <p:cNvSpPr>
            <a:spLocks noGrp="1"/>
          </p:cNvSpPr>
          <p:nvPr>
            <p:ph type="sldNum" sz="quarter" idx="12"/>
          </p:nvPr>
        </p:nvSpPr>
        <p:spPr/>
        <p:txBody>
          <a:bodyPr/>
          <a:lstStyle/>
          <a:p>
            <a:fld id="{EA29A727-5B0F-406F-A76C-7B93759A547D}" type="slidenum">
              <a:rPr lang="fr-CH" smtClean="0"/>
              <a:t>66</a:t>
            </a:fld>
            <a:endParaRPr lang="fr-CH"/>
          </a:p>
        </p:txBody>
      </p:sp>
      <p:sp>
        <p:nvSpPr>
          <p:cNvPr id="8" name="Espace réservé du contenu 7">
            <a:extLst>
              <a:ext uri="{FF2B5EF4-FFF2-40B4-BE49-F238E27FC236}">
                <a16:creationId xmlns:a16="http://schemas.microsoft.com/office/drawing/2014/main" id="{ADC0689D-E23B-4599-9D01-C87E1149884C}"/>
              </a:ext>
            </a:extLst>
          </p:cNvPr>
          <p:cNvSpPr>
            <a:spLocks noGrp="1"/>
          </p:cNvSpPr>
          <p:nvPr>
            <p:ph idx="1"/>
          </p:nvPr>
        </p:nvSpPr>
        <p:spPr>
          <a:xfrm>
            <a:off x="455814" y="1155702"/>
            <a:ext cx="6304722" cy="4214320"/>
          </a:xfrm>
          <a:ln>
            <a:solidFill>
              <a:schemeClr val="accent1"/>
            </a:solidFill>
          </a:ln>
        </p:spPr>
        <p:txBody>
          <a:bodyPr/>
          <a:lstStyle/>
          <a:p>
            <a:pPr marL="0" indent="0">
              <a:buNone/>
            </a:pPr>
            <a:r>
              <a:rPr lang="fr-CH" dirty="0"/>
              <a:t>More </a:t>
            </a:r>
            <a:r>
              <a:rPr lang="fr-CH" dirty="0" err="1"/>
              <a:t>than</a:t>
            </a:r>
            <a:endParaRPr lang="fr-CH" dirty="0"/>
          </a:p>
          <a:p>
            <a:r>
              <a:rPr lang="fr-CH" dirty="0"/>
              <a:t>150 </a:t>
            </a:r>
            <a:r>
              <a:rPr lang="fr-CH" dirty="0" err="1"/>
              <a:t>users</a:t>
            </a:r>
            <a:r>
              <a:rPr lang="fr-CH" dirty="0"/>
              <a:t> made an </a:t>
            </a:r>
            <a:r>
              <a:rPr lang="fr-CH" dirty="0" err="1"/>
              <a:t>account</a:t>
            </a:r>
            <a:r>
              <a:rPr lang="fr-CH" dirty="0"/>
              <a:t> on the IMPAWATT platform.</a:t>
            </a:r>
          </a:p>
          <a:p>
            <a:r>
              <a:rPr lang="fr-CH" dirty="0"/>
              <a:t>110 </a:t>
            </a:r>
            <a:r>
              <a:rPr lang="fr-CH" dirty="0" err="1"/>
              <a:t>energy</a:t>
            </a:r>
            <a:r>
              <a:rPr lang="fr-CH" dirty="0"/>
              <a:t> </a:t>
            </a:r>
            <a:r>
              <a:rPr lang="fr-CH" dirty="0" err="1"/>
              <a:t>efficiency</a:t>
            </a:r>
            <a:r>
              <a:rPr lang="fr-CH" dirty="0"/>
              <a:t> </a:t>
            </a:r>
            <a:r>
              <a:rPr lang="fr-CH" dirty="0" err="1"/>
              <a:t>measures</a:t>
            </a:r>
            <a:r>
              <a:rPr lang="fr-CH" dirty="0"/>
              <a:t>  </a:t>
            </a:r>
            <a:r>
              <a:rPr lang="fr-CH" dirty="0" err="1"/>
              <a:t>were</a:t>
            </a:r>
            <a:r>
              <a:rPr lang="fr-CH" dirty="0"/>
              <a:t> </a:t>
            </a:r>
            <a:r>
              <a:rPr lang="fr-CH" dirty="0" err="1"/>
              <a:t>found</a:t>
            </a:r>
            <a:r>
              <a:rPr lang="fr-CH" dirty="0"/>
              <a:t> </a:t>
            </a:r>
            <a:r>
              <a:rPr lang="fr-CH" dirty="0" err="1"/>
              <a:t>through</a:t>
            </a:r>
            <a:r>
              <a:rPr lang="fr-CH" dirty="0"/>
              <a:t> the program (</a:t>
            </a:r>
            <a:r>
              <a:rPr lang="fr-CH" dirty="0" err="1"/>
              <a:t>energy</a:t>
            </a:r>
            <a:r>
              <a:rPr lang="fr-CH" dirty="0"/>
              <a:t> </a:t>
            </a:r>
            <a:r>
              <a:rPr lang="fr-CH" dirty="0" err="1"/>
              <a:t>check-ups</a:t>
            </a:r>
            <a:r>
              <a:rPr lang="fr-CH" dirty="0"/>
              <a:t> or workshops).</a:t>
            </a:r>
          </a:p>
          <a:p>
            <a:r>
              <a:rPr lang="fr-CH" dirty="0"/>
              <a:t>900 people have a </a:t>
            </a:r>
            <a:r>
              <a:rPr lang="fr-CH" dirty="0" err="1"/>
              <a:t>higher</a:t>
            </a:r>
            <a:r>
              <a:rPr lang="fr-CH" dirty="0"/>
              <a:t> </a:t>
            </a:r>
            <a:r>
              <a:rPr lang="fr-CH" dirty="0" err="1"/>
              <a:t>knwoledge</a:t>
            </a:r>
            <a:r>
              <a:rPr lang="fr-CH" dirty="0"/>
              <a:t> on </a:t>
            </a:r>
            <a:r>
              <a:rPr lang="fr-CH" dirty="0" err="1"/>
              <a:t>energy</a:t>
            </a:r>
            <a:r>
              <a:rPr lang="fr-CH" dirty="0"/>
              <a:t> </a:t>
            </a:r>
            <a:r>
              <a:rPr lang="fr-CH" dirty="0" err="1"/>
              <a:t>efficiency</a:t>
            </a:r>
            <a:r>
              <a:rPr lang="fr-CH" dirty="0"/>
              <a:t> and culture. </a:t>
            </a:r>
          </a:p>
          <a:p>
            <a:r>
              <a:rPr lang="fr-CH" dirty="0"/>
              <a:t>55 webinars</a:t>
            </a:r>
          </a:p>
          <a:p>
            <a:endParaRPr lang="fr-CH" dirty="0"/>
          </a:p>
          <a:p>
            <a:endParaRPr lang="fr-CH" dirty="0"/>
          </a:p>
          <a:p>
            <a:endParaRPr lang="fr-CH" dirty="0"/>
          </a:p>
        </p:txBody>
      </p:sp>
      <p:graphicFrame>
        <p:nvGraphicFramePr>
          <p:cNvPr id="6" name="Graphique 5">
            <a:extLst>
              <a:ext uri="{FF2B5EF4-FFF2-40B4-BE49-F238E27FC236}">
                <a16:creationId xmlns:a16="http://schemas.microsoft.com/office/drawing/2014/main" id="{44FA3AE4-AFDC-4560-AF96-FF09B64DABD1}"/>
              </a:ext>
            </a:extLst>
          </p:cNvPr>
          <p:cNvGraphicFramePr>
            <a:graphicFrameLocks/>
          </p:cNvGraphicFramePr>
          <p:nvPr>
            <p:extLst>
              <p:ext uri="{D42A27DB-BD31-4B8C-83A1-F6EECF244321}">
                <p14:modId xmlns:p14="http://schemas.microsoft.com/office/powerpoint/2010/main" val="1163355312"/>
              </p:ext>
            </p:extLst>
          </p:nvPr>
        </p:nvGraphicFramePr>
        <p:xfrm>
          <a:off x="7675927" y="802431"/>
          <a:ext cx="3488568" cy="2407640"/>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 4">
            <a:extLst>
              <a:ext uri="{FF2B5EF4-FFF2-40B4-BE49-F238E27FC236}">
                <a16:creationId xmlns:a16="http://schemas.microsoft.com/office/drawing/2014/main" id="{C792A5C5-D457-4283-9F75-BF5396D6A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3028" y="3186331"/>
            <a:ext cx="4223158" cy="3167369"/>
          </a:xfrm>
          <a:prstGeom prst="rect">
            <a:avLst/>
          </a:prstGeom>
        </p:spPr>
      </p:pic>
    </p:spTree>
    <p:extLst>
      <p:ext uri="{BB962C8B-B14F-4D97-AF65-F5344CB8AC3E}">
        <p14:creationId xmlns:p14="http://schemas.microsoft.com/office/powerpoint/2010/main" val="34761658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F4D908-C240-42CB-98A2-D8DAB110E9EA}"/>
              </a:ext>
            </a:extLst>
          </p:cNvPr>
          <p:cNvSpPr>
            <a:spLocks noGrp="1"/>
          </p:cNvSpPr>
          <p:nvPr>
            <p:ph type="title"/>
          </p:nvPr>
        </p:nvSpPr>
        <p:spPr/>
        <p:txBody>
          <a:bodyPr/>
          <a:lstStyle/>
          <a:p>
            <a:r>
              <a:rPr lang="fr-CH" dirty="0"/>
              <a:t>Open discussion</a:t>
            </a:r>
          </a:p>
        </p:txBody>
      </p:sp>
      <p:sp>
        <p:nvSpPr>
          <p:cNvPr id="3" name="Espace réservé du contenu 2">
            <a:extLst>
              <a:ext uri="{FF2B5EF4-FFF2-40B4-BE49-F238E27FC236}">
                <a16:creationId xmlns:a16="http://schemas.microsoft.com/office/drawing/2014/main" id="{F223361C-A0F8-4A13-A035-0EC82BE8028B}"/>
              </a:ext>
            </a:extLst>
          </p:cNvPr>
          <p:cNvSpPr>
            <a:spLocks noGrp="1"/>
          </p:cNvSpPr>
          <p:nvPr>
            <p:ph idx="1"/>
          </p:nvPr>
        </p:nvSpPr>
        <p:spPr>
          <a:xfrm>
            <a:off x="838200" y="1338882"/>
            <a:ext cx="6719581" cy="4838082"/>
          </a:xfrm>
        </p:spPr>
        <p:txBody>
          <a:bodyPr>
            <a:normAutofit fontScale="92500"/>
          </a:bodyPr>
          <a:lstStyle/>
          <a:p>
            <a:r>
              <a:rPr lang="en-US" dirty="0"/>
              <a:t>What are the strengths and weaknesses of the </a:t>
            </a:r>
            <a:r>
              <a:rPr lang="en-US" dirty="0" err="1"/>
              <a:t>Impawatt</a:t>
            </a:r>
            <a:r>
              <a:rPr lang="en-US" dirty="0"/>
              <a:t>? Can it contribute to better energy awareness and implementation of energy measures in an SME? </a:t>
            </a:r>
          </a:p>
          <a:p>
            <a:r>
              <a:rPr lang="en-US" dirty="0"/>
              <a:t>Who will be the most willing to register to this platform.</a:t>
            </a:r>
          </a:p>
          <a:p>
            <a:endParaRPr lang="en-US" dirty="0"/>
          </a:p>
          <a:p>
            <a:endParaRPr lang="en-US" dirty="0"/>
          </a:p>
          <a:p>
            <a:pPr marL="0" indent="0">
              <a:buNone/>
            </a:pPr>
            <a:endParaRPr lang="en-US" dirty="0"/>
          </a:p>
          <a:p>
            <a:pPr marL="0" indent="0">
              <a:buNone/>
            </a:pPr>
            <a:r>
              <a:rPr lang="en-US" dirty="0" err="1"/>
              <a:t>Menti</a:t>
            </a:r>
            <a:r>
              <a:rPr lang="en-US" dirty="0"/>
              <a:t> : </a:t>
            </a:r>
            <a:r>
              <a:rPr lang="en-US" dirty="0">
                <a:hlinkClick r:id="rId2"/>
              </a:rPr>
              <a:t>https://www.menti.com/i7uo4baiii</a:t>
            </a:r>
            <a:endParaRPr lang="en-US" dirty="0"/>
          </a:p>
          <a:p>
            <a:pPr marL="0" indent="0">
              <a:buNone/>
            </a:pPr>
            <a:r>
              <a:rPr lang="en-US" dirty="0"/>
              <a:t> </a:t>
            </a:r>
            <a:endParaRPr lang="fr-CH" dirty="0"/>
          </a:p>
        </p:txBody>
      </p:sp>
      <p:sp>
        <p:nvSpPr>
          <p:cNvPr id="4" name="Espace réservé du numéro de diapositive 3">
            <a:extLst>
              <a:ext uri="{FF2B5EF4-FFF2-40B4-BE49-F238E27FC236}">
                <a16:creationId xmlns:a16="http://schemas.microsoft.com/office/drawing/2014/main" id="{18A3C0AE-AB31-4025-A413-DA6A14E1AC28}"/>
              </a:ext>
            </a:extLst>
          </p:cNvPr>
          <p:cNvSpPr>
            <a:spLocks noGrp="1"/>
          </p:cNvSpPr>
          <p:nvPr>
            <p:ph type="sldNum" sz="quarter" idx="12"/>
          </p:nvPr>
        </p:nvSpPr>
        <p:spPr/>
        <p:txBody>
          <a:bodyPr/>
          <a:lstStyle/>
          <a:p>
            <a:fld id="{EA29A727-5B0F-406F-A76C-7B93759A547D}" type="slidenum">
              <a:rPr lang="fr-CH" smtClean="0"/>
              <a:t>67</a:t>
            </a:fld>
            <a:endParaRPr lang="fr-CH"/>
          </a:p>
        </p:txBody>
      </p:sp>
      <p:pic>
        <p:nvPicPr>
          <p:cNvPr id="6" name="Image 5">
            <a:extLst>
              <a:ext uri="{FF2B5EF4-FFF2-40B4-BE49-F238E27FC236}">
                <a16:creationId xmlns:a16="http://schemas.microsoft.com/office/drawing/2014/main" id="{691E2647-B3E5-4E28-B829-371DB3D67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7781" y="2763868"/>
            <a:ext cx="3520056" cy="3520056"/>
          </a:xfrm>
          <a:prstGeom prst="rect">
            <a:avLst/>
          </a:prstGeom>
        </p:spPr>
      </p:pic>
    </p:spTree>
    <p:extLst>
      <p:ext uri="{BB962C8B-B14F-4D97-AF65-F5344CB8AC3E}">
        <p14:creationId xmlns:p14="http://schemas.microsoft.com/office/powerpoint/2010/main" val="125444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42456DCA-87C1-4CE6-89F2-8832348B35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6205" y="4515763"/>
            <a:ext cx="143366" cy="143366"/>
          </a:xfrm>
          <a:prstGeom prst="rect">
            <a:avLst/>
          </a:prstGeom>
        </p:spPr>
      </p:pic>
      <p:pic>
        <p:nvPicPr>
          <p:cNvPr id="9" name="Graphique 8">
            <a:extLst>
              <a:ext uri="{FF2B5EF4-FFF2-40B4-BE49-F238E27FC236}">
                <a16:creationId xmlns:a16="http://schemas.microsoft.com/office/drawing/2014/main" id="{DB337A52-854F-4929-A695-F543C3B49B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4656" y="4513300"/>
            <a:ext cx="827740" cy="865944"/>
          </a:xfrm>
          <a:prstGeom prst="rect">
            <a:avLst/>
          </a:prstGeom>
        </p:spPr>
      </p:pic>
      <p:pic>
        <p:nvPicPr>
          <p:cNvPr id="13" name="Graphique 12">
            <a:extLst>
              <a:ext uri="{FF2B5EF4-FFF2-40B4-BE49-F238E27FC236}">
                <a16:creationId xmlns:a16="http://schemas.microsoft.com/office/drawing/2014/main" id="{600ACE48-5663-4938-8F68-FECD73B0FC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3516" y="4512325"/>
            <a:ext cx="828745" cy="866995"/>
          </a:xfrm>
          <a:prstGeom prst="rect">
            <a:avLst/>
          </a:prstGeom>
        </p:spPr>
      </p:pic>
      <p:sp>
        <p:nvSpPr>
          <p:cNvPr id="2" name="Titre 1">
            <a:extLst>
              <a:ext uri="{FF2B5EF4-FFF2-40B4-BE49-F238E27FC236}">
                <a16:creationId xmlns:a16="http://schemas.microsoft.com/office/drawing/2014/main" id="{F1A0FB45-0C56-491C-A1FD-1400AF5373B8}"/>
              </a:ext>
            </a:extLst>
          </p:cNvPr>
          <p:cNvSpPr>
            <a:spLocks noGrp="1"/>
          </p:cNvSpPr>
          <p:nvPr>
            <p:ph type="title"/>
          </p:nvPr>
        </p:nvSpPr>
        <p:spPr/>
        <p:txBody>
          <a:bodyPr/>
          <a:lstStyle/>
          <a:p>
            <a:r>
              <a:rPr lang="fr-CH" dirty="0"/>
              <a:t>Our solution</a:t>
            </a:r>
          </a:p>
        </p:txBody>
      </p:sp>
      <p:pic>
        <p:nvPicPr>
          <p:cNvPr id="5" name="Espace réservé du contenu 4">
            <a:extLst>
              <a:ext uri="{FF2B5EF4-FFF2-40B4-BE49-F238E27FC236}">
                <a16:creationId xmlns:a16="http://schemas.microsoft.com/office/drawing/2014/main" id="{6E1AAD79-D587-4E88-BF56-2EC58D20DCDD}"/>
              </a:ext>
            </a:extLst>
          </p:cNvPr>
          <p:cNvPicPr>
            <a:picLocks noGrp="1" noChangeAspect="1"/>
          </p:cNvPicPr>
          <p:nvPr>
            <p:ph idx="1"/>
          </p:nvPr>
        </p:nvPicPr>
        <p:blipFill>
          <a:blip r:embed="rId9">
            <a:extLst>
              <a:ext uri="{96DAC541-7B7A-43D3-8B79-37D633B846F1}">
                <asvg:svgBlip xmlns:asvg="http://schemas.microsoft.com/office/drawing/2016/SVG/main" r:embed="rId10"/>
              </a:ext>
            </a:extLst>
          </a:blip>
          <a:stretch>
            <a:fillRect/>
          </a:stretch>
        </p:blipFill>
        <p:spPr>
          <a:xfrm>
            <a:off x="3307572" y="4659129"/>
            <a:ext cx="5553615" cy="538361"/>
          </a:xfrm>
        </p:spPr>
      </p:pic>
      <p:sp>
        <p:nvSpPr>
          <p:cNvPr id="15" name="ZoneTexte 14">
            <a:extLst>
              <a:ext uri="{FF2B5EF4-FFF2-40B4-BE49-F238E27FC236}">
                <a16:creationId xmlns:a16="http://schemas.microsoft.com/office/drawing/2014/main" id="{D286E074-9BBC-4827-A883-CBE72E84B81B}"/>
              </a:ext>
            </a:extLst>
          </p:cNvPr>
          <p:cNvSpPr txBox="1"/>
          <p:nvPr/>
        </p:nvSpPr>
        <p:spPr>
          <a:xfrm>
            <a:off x="3211607" y="5197629"/>
            <a:ext cx="5586562" cy="276999"/>
          </a:xfrm>
          <a:prstGeom prst="rect">
            <a:avLst/>
          </a:prstGeom>
          <a:noFill/>
        </p:spPr>
        <p:txBody>
          <a:bodyPr wrap="square" rtlCol="0">
            <a:spAutoFit/>
          </a:bodyPr>
          <a:lstStyle/>
          <a:p>
            <a:r>
              <a:rPr lang="en-GB" sz="1200" dirty="0" err="1">
                <a:solidFill>
                  <a:srgbClr val="1C631E"/>
                </a:solidFill>
                <a:latin typeface="Arial Black" panose="020B0A04020102020204" pitchFamily="34" charset="0"/>
              </a:rPr>
              <a:t>IMP</a:t>
            </a:r>
            <a:r>
              <a:rPr lang="en-GB" sz="1200" dirty="0" err="1">
                <a:solidFill>
                  <a:srgbClr val="166D9D"/>
                </a:solidFill>
                <a:latin typeface="Arial Black" panose="020B0A04020102020204" pitchFamily="34" charset="0"/>
              </a:rPr>
              <a:t>lement</a:t>
            </a:r>
            <a:r>
              <a:rPr lang="en-GB" sz="1200" dirty="0" err="1">
                <a:solidFill>
                  <a:srgbClr val="1C631E"/>
                </a:solidFill>
                <a:latin typeface="Arial Black" panose="020B0A04020102020204" pitchFamily="34" charset="0"/>
              </a:rPr>
              <a:t>A</a:t>
            </a:r>
            <a:r>
              <a:rPr lang="en-GB" sz="1200" dirty="0" err="1">
                <a:solidFill>
                  <a:srgbClr val="166D9D"/>
                </a:solidFill>
                <a:latin typeface="Arial Black" panose="020B0A04020102020204" pitchFamily="34" charset="0"/>
              </a:rPr>
              <a:t>tion</a:t>
            </a:r>
            <a:r>
              <a:rPr lang="en-GB" sz="1200" dirty="0">
                <a:solidFill>
                  <a:srgbClr val="166D9D"/>
                </a:solidFill>
                <a:latin typeface="Arial Black" panose="020B0A04020102020204" pitchFamily="34" charset="0"/>
              </a:rPr>
              <a:t> </a:t>
            </a:r>
            <a:r>
              <a:rPr lang="en-GB" sz="1200" dirty="0">
                <a:solidFill>
                  <a:srgbClr val="1C631E"/>
                </a:solidFill>
                <a:latin typeface="Arial Black" panose="020B0A04020102020204" pitchFamily="34" charset="0"/>
              </a:rPr>
              <a:t>W</a:t>
            </a:r>
            <a:r>
              <a:rPr lang="en-GB" sz="1200" dirty="0">
                <a:solidFill>
                  <a:srgbClr val="166D9D"/>
                </a:solidFill>
                <a:latin typeface="Arial Black" panose="020B0A04020102020204" pitchFamily="34" charset="0"/>
              </a:rPr>
              <a:t>ork and </a:t>
            </a:r>
            <a:r>
              <a:rPr lang="en-GB" sz="1200" dirty="0">
                <a:solidFill>
                  <a:srgbClr val="1C631E"/>
                </a:solidFill>
                <a:latin typeface="Arial Black" panose="020B0A04020102020204" pitchFamily="34" charset="0"/>
              </a:rPr>
              <a:t>A</a:t>
            </a:r>
            <a:r>
              <a:rPr lang="en-GB" sz="1200" dirty="0">
                <a:solidFill>
                  <a:srgbClr val="166D9D"/>
                </a:solidFill>
                <a:latin typeface="Arial Black" panose="020B0A04020102020204" pitchFamily="34" charset="0"/>
              </a:rPr>
              <a:t>ctions </a:t>
            </a:r>
            <a:r>
              <a:rPr lang="en-GB" sz="1200" dirty="0">
                <a:solidFill>
                  <a:srgbClr val="1C631E"/>
                </a:solidFill>
                <a:latin typeface="Arial Black" panose="020B0A04020102020204" pitchFamily="34" charset="0"/>
              </a:rPr>
              <a:t>T</a:t>
            </a:r>
            <a:r>
              <a:rPr lang="en-GB" sz="1200" dirty="0">
                <a:solidFill>
                  <a:srgbClr val="166D9D"/>
                </a:solidFill>
                <a:latin typeface="Arial Black" panose="020B0A04020102020204" pitchFamily="34" charset="0"/>
              </a:rPr>
              <a:t>o change the energy </a:t>
            </a:r>
            <a:r>
              <a:rPr lang="en-GB" sz="1200" dirty="0" err="1">
                <a:solidFill>
                  <a:srgbClr val="166D9D"/>
                </a:solidFill>
                <a:latin typeface="Arial Black" panose="020B0A04020102020204" pitchFamily="34" charset="0"/>
              </a:rPr>
              <a:t>cul</a:t>
            </a:r>
            <a:r>
              <a:rPr lang="en-GB" sz="1200" dirty="0" err="1">
                <a:solidFill>
                  <a:srgbClr val="1C631E"/>
                </a:solidFill>
                <a:latin typeface="Arial Black" panose="020B0A04020102020204" pitchFamily="34" charset="0"/>
              </a:rPr>
              <a:t>T</a:t>
            </a:r>
            <a:r>
              <a:rPr lang="en-GB" sz="1200" dirty="0" err="1">
                <a:solidFill>
                  <a:srgbClr val="166D9D"/>
                </a:solidFill>
                <a:latin typeface="Arial Black" panose="020B0A04020102020204" pitchFamily="34" charset="0"/>
              </a:rPr>
              <a:t>ure</a:t>
            </a:r>
            <a:endParaRPr lang="fr-CH" sz="1200" dirty="0">
              <a:latin typeface="Arial Black" panose="020B0A04020102020204" pitchFamily="34" charset="0"/>
            </a:endParaRPr>
          </a:p>
        </p:txBody>
      </p:sp>
      <p:sp>
        <p:nvSpPr>
          <p:cNvPr id="10" name="Titre 3">
            <a:extLst>
              <a:ext uri="{FF2B5EF4-FFF2-40B4-BE49-F238E27FC236}">
                <a16:creationId xmlns:a16="http://schemas.microsoft.com/office/drawing/2014/main" id="{FB5F75AC-7292-419B-90C3-6D40878E2C5A}"/>
              </a:ext>
            </a:extLst>
          </p:cNvPr>
          <p:cNvSpPr txBox="1">
            <a:spLocks/>
          </p:cNvSpPr>
          <p:nvPr/>
        </p:nvSpPr>
        <p:spPr>
          <a:xfrm>
            <a:off x="-335622" y="1568913"/>
            <a:ext cx="12681020" cy="1470025"/>
          </a:xfrm>
          <a:prstGeom prst="rect">
            <a:avLst/>
          </a:prstGeom>
        </p:spPr>
        <p:txBody>
          <a:bodyPr vert="horz" lIns="91440" tIns="45720" rIns="91440" bIns="45720" rtlCol="0" anchor="ctr">
            <a:noAutofit/>
          </a:bodyPr>
          <a:lstStyle>
            <a:lvl1pPr algn="l" defTabSz="457200" rtl="0" eaLnBrk="1" latinLnBrk="0" hangingPunct="1">
              <a:spcBef>
                <a:spcPct val="0"/>
              </a:spcBef>
              <a:buNone/>
              <a:defRPr lang="en-US" sz="2800" b="1" kern="1200" dirty="0">
                <a:solidFill>
                  <a:schemeClr val="tx1"/>
                </a:solidFill>
                <a:latin typeface="Arial Unicode MS"/>
                <a:ea typeface="+mn-ea"/>
                <a:cs typeface="Arial Unicode MS"/>
              </a:defRPr>
            </a:lvl1pPr>
          </a:lstStyle>
          <a:p>
            <a:pPr algn="ctr"/>
            <a:r>
              <a:rPr lang="fr-CH" sz="4800" dirty="0">
                <a:solidFill>
                  <a:srgbClr val="006600"/>
                </a:solidFill>
              </a:rPr>
              <a:t>THANK YOU FOR </a:t>
            </a:r>
            <a:br>
              <a:rPr lang="fr-CH" sz="4800" dirty="0">
                <a:solidFill>
                  <a:srgbClr val="006600"/>
                </a:solidFill>
              </a:rPr>
            </a:br>
            <a:r>
              <a:rPr lang="fr-CH" sz="4800" dirty="0">
                <a:solidFill>
                  <a:srgbClr val="006600"/>
                </a:solidFill>
              </a:rPr>
              <a:t>YOUR ATTENTION</a:t>
            </a:r>
          </a:p>
        </p:txBody>
      </p:sp>
    </p:spTree>
    <p:extLst>
      <p:ext uri="{BB962C8B-B14F-4D97-AF65-F5344CB8AC3E}">
        <p14:creationId xmlns:p14="http://schemas.microsoft.com/office/powerpoint/2010/main" val="64635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249"/>
                                          </p:stCondLst>
                                        </p:cTn>
                                        <p:tgtEl>
                                          <p:spTgt spid="9"/>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25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25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750"/>
                            </p:stCondLst>
                            <p:childTnLst>
                              <p:par>
                                <p:cTn id="21" presetID="37" presetClass="path" presetSubtype="0" accel="50000" decel="50000" fill="hold" nodeType="afterEffect">
                                  <p:stCondLst>
                                    <p:cond delay="0"/>
                                  </p:stCondLst>
                                  <p:childTnLst>
                                    <p:animMotion origin="layout" path="M -0.00325 -0.02222 C -0.01549 -0.09514 -0.00234 -0.12685 0.00495 -0.15486 C 0.01211 -0.18241 0.02995 -0.19259 0.03985 -0.18981 C 0.04974 -0.18657 0.05795 -0.19745 0.06407 -0.13611 C 0.06264 -0.08379 0.0599 -0.09676 0.0612 -0.00764 " pathEditMode="relative" rAng="0" ptsTypes="AAAAA">
                                      <p:cBhvr>
                                        <p:cTn id="22" dur="2000" fill="hold"/>
                                        <p:tgtEl>
                                          <p:spTgt spid="11"/>
                                        </p:tgtEl>
                                        <p:attrNameLst>
                                          <p:attrName>ppt_x</p:attrName>
                                          <p:attrName>ppt_y</p:attrName>
                                        </p:attrNameLst>
                                      </p:cBhvr>
                                      <p:rCtr x="3112" y="-7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IMPAWATT </a:t>
            </a:r>
          </a:p>
        </p:txBody>
      </p:sp>
      <p:sp>
        <p:nvSpPr>
          <p:cNvPr id="3" name="Espace réservé du contenu 2"/>
          <p:cNvSpPr>
            <a:spLocks noGrp="1"/>
          </p:cNvSpPr>
          <p:nvPr>
            <p:ph idx="1"/>
          </p:nvPr>
        </p:nvSpPr>
        <p:spPr/>
        <p:txBody>
          <a:bodyPr/>
          <a:lstStyle/>
          <a:p>
            <a:endParaRPr lang="fr-FR" dirty="0"/>
          </a:p>
          <a:p>
            <a:r>
              <a:rPr lang="fr-FR" dirty="0"/>
              <a:t>OBJECTIVE : </a:t>
            </a:r>
            <a:r>
              <a:rPr lang="fr-FR" dirty="0" err="1"/>
              <a:t>Increase</a:t>
            </a:r>
            <a:r>
              <a:rPr lang="fr-FR" dirty="0"/>
              <a:t> the </a:t>
            </a:r>
            <a:r>
              <a:rPr lang="fr-FR" dirty="0" err="1"/>
              <a:t>implementation</a:t>
            </a:r>
            <a:r>
              <a:rPr lang="fr-FR" dirty="0"/>
              <a:t> of the </a:t>
            </a:r>
            <a:r>
              <a:rPr lang="fr-FR" dirty="0" err="1"/>
              <a:t>energy</a:t>
            </a:r>
            <a:r>
              <a:rPr lang="fr-FR" dirty="0"/>
              <a:t> </a:t>
            </a:r>
            <a:r>
              <a:rPr lang="fr-FR" dirty="0" err="1"/>
              <a:t>efficiency</a:t>
            </a:r>
            <a:r>
              <a:rPr lang="fr-FR" dirty="0"/>
              <a:t> </a:t>
            </a:r>
            <a:r>
              <a:rPr lang="fr-FR" dirty="0" err="1"/>
              <a:t>investments</a:t>
            </a:r>
            <a:r>
              <a:rPr lang="fr-FR" dirty="0"/>
              <a:t> and </a:t>
            </a:r>
            <a:r>
              <a:rPr lang="fr-FR" dirty="0" err="1"/>
              <a:t>measures</a:t>
            </a:r>
            <a:r>
              <a:rPr lang="fr-FR" dirty="0"/>
              <a:t> in </a:t>
            </a:r>
            <a:r>
              <a:rPr lang="fr-FR" dirty="0" err="1"/>
              <a:t>industry</a:t>
            </a:r>
            <a:r>
              <a:rPr lang="fr-FR" dirty="0"/>
              <a:t> </a:t>
            </a:r>
            <a:br>
              <a:rPr lang="fr-FR" dirty="0"/>
            </a:br>
            <a:endParaRPr lang="fr-FR" dirty="0"/>
          </a:p>
          <a:p>
            <a:endParaRPr lang="fr-FR" dirty="0"/>
          </a:p>
          <a:p>
            <a:r>
              <a:rPr lang="fr-FR" dirty="0"/>
              <a:t>HOW ? </a:t>
            </a:r>
            <a:r>
              <a:rPr lang="fr-FR" dirty="0" err="1"/>
              <a:t>Through</a:t>
            </a:r>
            <a:r>
              <a:rPr lang="fr-FR" dirty="0"/>
              <a:t> the </a:t>
            </a:r>
            <a:r>
              <a:rPr lang="fr-FR" dirty="0" err="1"/>
              <a:t>development</a:t>
            </a:r>
            <a:r>
              <a:rPr lang="fr-FR" dirty="0"/>
              <a:t> of an online </a:t>
            </a:r>
            <a:r>
              <a:rPr lang="fr-FR" dirty="0" err="1"/>
              <a:t>capacity</a:t>
            </a:r>
            <a:r>
              <a:rPr lang="fr-FR" dirty="0"/>
              <a:t> and staff building program </a:t>
            </a:r>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7</a:t>
            </a:fld>
            <a:endParaRPr lang="fr-CH"/>
          </a:p>
        </p:txBody>
      </p:sp>
    </p:spTree>
    <p:extLst>
      <p:ext uri="{BB962C8B-B14F-4D97-AF65-F5344CB8AC3E}">
        <p14:creationId xmlns:p14="http://schemas.microsoft.com/office/powerpoint/2010/main" val="73307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1020" y="152226"/>
            <a:ext cx="10515600" cy="1146176"/>
          </a:xfrm>
        </p:spPr>
        <p:txBody>
          <a:bodyPr/>
          <a:lstStyle/>
          <a:p>
            <a:pPr algn="ctr"/>
            <a:r>
              <a:rPr lang="fr-CH" dirty="0" err="1"/>
              <a:t>Why</a:t>
            </a:r>
            <a:r>
              <a:rPr lang="fr-CH" dirty="0"/>
              <a:t> IMPAWATT?</a:t>
            </a:r>
          </a:p>
        </p:txBody>
      </p:sp>
      <p:sp>
        <p:nvSpPr>
          <p:cNvPr id="3" name="Espace réservé du contenu 2"/>
          <p:cNvSpPr>
            <a:spLocks noGrp="1"/>
          </p:cNvSpPr>
          <p:nvPr>
            <p:ph idx="1"/>
          </p:nvPr>
        </p:nvSpPr>
        <p:spPr>
          <a:xfrm>
            <a:off x="541020" y="1496426"/>
            <a:ext cx="10515600" cy="1438861"/>
          </a:xfrm>
        </p:spPr>
        <p:txBody>
          <a:bodyPr>
            <a:normAutofit fontScale="92500" lnSpcReduction="20000"/>
          </a:bodyPr>
          <a:lstStyle/>
          <a:p>
            <a:pPr marL="0" indent="0">
              <a:lnSpc>
                <a:spcPct val="100000"/>
              </a:lnSpc>
              <a:buNone/>
            </a:pPr>
            <a:r>
              <a:rPr lang="en-US" dirty="0"/>
              <a:t>In industrial and service sectors, energy efficiency investments are often not implemented due to a combination of factors and barriers faced by the actor involved : lack of time, internal resources, knowledge …</a:t>
            </a:r>
          </a:p>
          <a:p>
            <a:endParaRPr lang="fr-CH" dirty="0"/>
          </a:p>
        </p:txBody>
      </p:sp>
      <p:sp>
        <p:nvSpPr>
          <p:cNvPr id="4" name="Espace réservé du numéro de diapositive 3"/>
          <p:cNvSpPr>
            <a:spLocks noGrp="1"/>
          </p:cNvSpPr>
          <p:nvPr>
            <p:ph type="sldNum" sz="quarter" idx="12"/>
          </p:nvPr>
        </p:nvSpPr>
        <p:spPr/>
        <p:txBody>
          <a:bodyPr/>
          <a:lstStyle/>
          <a:p>
            <a:fld id="{EA29A727-5B0F-406F-A76C-7B93759A547D}" type="slidenum">
              <a:rPr lang="fr-CH" smtClean="0"/>
              <a:t>8</a:t>
            </a:fld>
            <a:endParaRPr lang="fr-CH"/>
          </a:p>
        </p:txBody>
      </p:sp>
      <p:sp>
        <p:nvSpPr>
          <p:cNvPr id="5" name="Espace réservé du contenu 2"/>
          <p:cNvSpPr txBox="1">
            <a:spLocks/>
          </p:cNvSpPr>
          <p:nvPr/>
        </p:nvSpPr>
        <p:spPr>
          <a:xfrm>
            <a:off x="541020" y="3133311"/>
            <a:ext cx="10515600" cy="570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IMPAWATT is identifying and addressing these barriers. </a:t>
            </a:r>
          </a:p>
          <a:p>
            <a:pPr marL="0" indent="0">
              <a:buFont typeface="Arial" panose="020B0604020202020204" pitchFamily="34" charset="0"/>
              <a:buNone/>
            </a:pPr>
            <a:endParaRPr lang="en-US" dirty="0"/>
          </a:p>
          <a:p>
            <a:pPr marL="0" indent="0">
              <a:buNone/>
            </a:pPr>
            <a:endParaRPr lang="fr-CH" dirty="0"/>
          </a:p>
        </p:txBody>
      </p:sp>
      <p:sp>
        <p:nvSpPr>
          <p:cNvPr id="6" name="Espace réservé du contenu 2"/>
          <p:cNvSpPr txBox="1">
            <a:spLocks/>
          </p:cNvSpPr>
          <p:nvPr/>
        </p:nvSpPr>
        <p:spPr>
          <a:xfrm>
            <a:off x="541020" y="4141932"/>
            <a:ext cx="10901680" cy="2183917"/>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600" dirty="0" err="1"/>
              <a:t>Impawatt</a:t>
            </a:r>
            <a:r>
              <a:rPr lang="en-US" sz="2600" dirty="0"/>
              <a:t> aims at creating a</a:t>
            </a:r>
            <a:r>
              <a:rPr lang="en-US" b="1" dirty="0"/>
              <a:t> </a:t>
            </a:r>
            <a:r>
              <a:rPr lang="en-US" sz="3200" b="1" dirty="0">
                <a:solidFill>
                  <a:schemeClr val="accent1">
                    <a:lumMod val="75000"/>
                  </a:schemeClr>
                </a:solidFill>
              </a:rPr>
              <a:t>staff training and capacity building platform</a:t>
            </a:r>
            <a:r>
              <a:rPr lang="en-US" sz="3600" b="1" dirty="0">
                <a:solidFill>
                  <a:schemeClr val="accent1">
                    <a:lumMod val="75000"/>
                  </a:schemeClr>
                </a:solidFill>
              </a:rPr>
              <a:t>  </a:t>
            </a:r>
            <a:r>
              <a:rPr lang="en-US" sz="2600" dirty="0"/>
              <a:t>to enhance corporate policy towards </a:t>
            </a:r>
            <a:r>
              <a:rPr lang="en-US" sz="3200" b="1" dirty="0">
                <a:solidFill>
                  <a:schemeClr val="accent1">
                    <a:lumMod val="75000"/>
                  </a:schemeClr>
                </a:solidFill>
              </a:rPr>
              <a:t>energy efficiency</a:t>
            </a:r>
            <a:r>
              <a:rPr lang="en-US" dirty="0"/>
              <a:t>, </a:t>
            </a:r>
            <a:r>
              <a:rPr lang="en-US" sz="3200" b="1" dirty="0">
                <a:solidFill>
                  <a:schemeClr val="accent1">
                    <a:lumMod val="75000"/>
                  </a:schemeClr>
                </a:solidFill>
              </a:rPr>
              <a:t>energy culture </a:t>
            </a:r>
            <a:r>
              <a:rPr lang="en-US" dirty="0"/>
              <a:t>and </a:t>
            </a:r>
            <a:r>
              <a:rPr lang="en-US" sz="3200" b="1" dirty="0">
                <a:solidFill>
                  <a:schemeClr val="accent1">
                    <a:lumMod val="75000"/>
                  </a:schemeClr>
                </a:solidFill>
              </a:rPr>
              <a:t>sustainable supply-chain </a:t>
            </a:r>
            <a:r>
              <a:rPr lang="en-US" sz="2600" dirty="0"/>
              <a:t>initiatives.</a:t>
            </a:r>
          </a:p>
        </p:txBody>
      </p:sp>
    </p:spTree>
    <p:extLst>
      <p:ext uri="{BB962C8B-B14F-4D97-AF65-F5344CB8AC3E}">
        <p14:creationId xmlns:p14="http://schemas.microsoft.com/office/powerpoint/2010/main" val="954955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541ACA-2FAB-4FEA-8265-29C8B7A9C4DA}"/>
              </a:ext>
            </a:extLst>
          </p:cNvPr>
          <p:cNvSpPr>
            <a:spLocks noGrp="1"/>
          </p:cNvSpPr>
          <p:nvPr>
            <p:ph type="title"/>
          </p:nvPr>
        </p:nvSpPr>
        <p:spPr/>
        <p:txBody>
          <a:bodyPr/>
          <a:lstStyle/>
          <a:p>
            <a:r>
              <a:rPr lang="fr-CH" dirty="0"/>
              <a:t>Toolbox</a:t>
            </a:r>
          </a:p>
        </p:txBody>
      </p:sp>
      <p:pic>
        <p:nvPicPr>
          <p:cNvPr id="6" name="Espace réservé du contenu 5">
            <a:extLst>
              <a:ext uri="{FF2B5EF4-FFF2-40B4-BE49-F238E27FC236}">
                <a16:creationId xmlns:a16="http://schemas.microsoft.com/office/drawing/2014/main" id="{8D9322E9-4E7C-421F-913E-5E1F8638C8F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0480" y="1497654"/>
            <a:ext cx="5152692" cy="4838700"/>
          </a:xfrm>
        </p:spPr>
      </p:pic>
      <p:sp>
        <p:nvSpPr>
          <p:cNvPr id="4" name="Espace réservé du numéro de diapositive 3">
            <a:extLst>
              <a:ext uri="{FF2B5EF4-FFF2-40B4-BE49-F238E27FC236}">
                <a16:creationId xmlns:a16="http://schemas.microsoft.com/office/drawing/2014/main" id="{3C1D5403-09C3-4FD6-8C22-158FC66979F7}"/>
              </a:ext>
            </a:extLst>
          </p:cNvPr>
          <p:cNvSpPr>
            <a:spLocks noGrp="1"/>
          </p:cNvSpPr>
          <p:nvPr>
            <p:ph type="sldNum" sz="quarter" idx="12"/>
          </p:nvPr>
        </p:nvSpPr>
        <p:spPr/>
        <p:txBody>
          <a:bodyPr/>
          <a:lstStyle/>
          <a:p>
            <a:fld id="{EA29A727-5B0F-406F-A76C-7B93759A547D}" type="slidenum">
              <a:rPr lang="fr-CH" smtClean="0"/>
              <a:t>9</a:t>
            </a:fld>
            <a:endParaRPr lang="fr-CH"/>
          </a:p>
        </p:txBody>
      </p:sp>
      <p:pic>
        <p:nvPicPr>
          <p:cNvPr id="7" name="Graphique 6">
            <a:extLst>
              <a:ext uri="{FF2B5EF4-FFF2-40B4-BE49-F238E27FC236}">
                <a16:creationId xmlns:a16="http://schemas.microsoft.com/office/drawing/2014/main" id="{D6CB5DB9-6DAE-4C86-B19B-55357DC79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0822" y="3589696"/>
            <a:ext cx="1617419" cy="1692069"/>
          </a:xfrm>
          <a:prstGeom prst="rect">
            <a:avLst/>
          </a:prstGeom>
          <a:scene3d>
            <a:camera prst="isometricLeftDown"/>
            <a:lightRig rig="threePt" dir="t"/>
          </a:scene3d>
        </p:spPr>
      </p:pic>
    </p:spTree>
    <p:extLst>
      <p:ext uri="{BB962C8B-B14F-4D97-AF65-F5344CB8AC3E}">
        <p14:creationId xmlns:p14="http://schemas.microsoft.com/office/powerpoint/2010/main" val="400785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Vert">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Personnalisé 1">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Vert">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Personnalisé 1">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3647</Words>
  <Application>Microsoft Macintosh PowerPoint</Application>
  <PresentationFormat>Breitbild</PresentationFormat>
  <Paragraphs>655</Paragraphs>
  <Slides>68</Slides>
  <Notes>21</Notes>
  <HiddenSlides>0</HiddenSlides>
  <MMClips>0</MMClips>
  <ScaleCrop>false</ScaleCrop>
  <HeadingPairs>
    <vt:vector size="8" baseType="variant">
      <vt:variant>
        <vt:lpstr>Verwendete Schriftarten</vt:lpstr>
      </vt:variant>
      <vt:variant>
        <vt:i4>8</vt:i4>
      </vt:variant>
      <vt:variant>
        <vt:lpstr>Design</vt:lpstr>
      </vt:variant>
      <vt:variant>
        <vt:i4>2</vt:i4>
      </vt:variant>
      <vt:variant>
        <vt:lpstr>Eingebettete OLE-Server</vt:lpstr>
      </vt:variant>
      <vt:variant>
        <vt:i4>1</vt:i4>
      </vt:variant>
      <vt:variant>
        <vt:lpstr>Folientitel</vt:lpstr>
      </vt:variant>
      <vt:variant>
        <vt:i4>68</vt:i4>
      </vt:variant>
    </vt:vector>
  </HeadingPairs>
  <TitlesOfParts>
    <vt:vector size="79" baseType="lpstr">
      <vt:lpstr>Arial Unicode MS</vt:lpstr>
      <vt:lpstr>Arial</vt:lpstr>
      <vt:lpstr>Arial Black</vt:lpstr>
      <vt:lpstr>Arial Rounded MT Bold</vt:lpstr>
      <vt:lpstr>Calibri</vt:lpstr>
      <vt:lpstr>FontAwesome</vt:lpstr>
      <vt:lpstr>Tahoma</vt:lpstr>
      <vt:lpstr>Wingdings</vt:lpstr>
      <vt:lpstr>Thème Office</vt:lpstr>
      <vt:lpstr>1_Thème Office</vt:lpstr>
      <vt:lpstr>Slide</vt:lpstr>
      <vt:lpstr>IMPAWATT AND ESI Europe </vt:lpstr>
      <vt:lpstr>Partners IMPAWATT Project </vt:lpstr>
      <vt:lpstr>Program</vt:lpstr>
      <vt:lpstr>Project introduction </vt:lpstr>
      <vt:lpstr>H2020 Call </vt:lpstr>
      <vt:lpstr>Barriers</vt:lpstr>
      <vt:lpstr>IMPAWATT </vt:lpstr>
      <vt:lpstr>Why IMPAWATT?</vt:lpstr>
      <vt:lpstr>Toolbox</vt:lpstr>
      <vt:lpstr>Platform architecture</vt:lpstr>
      <vt:lpstr>How is IMPAWATT used</vt:lpstr>
      <vt:lpstr>Information level</vt:lpstr>
      <vt:lpstr>IMPAWATT Workflow and project concept</vt:lpstr>
      <vt:lpstr>Deploy and test WP6</vt:lpstr>
      <vt:lpstr>Platform presentation, main functions</vt:lpstr>
      <vt:lpstr>Impawatt at a glance </vt:lpstr>
      <vt:lpstr>PowerPoint-Präsentation</vt:lpstr>
      <vt:lpstr>Topics and Content </vt:lpstr>
      <vt:lpstr>Content </vt:lpstr>
      <vt:lpstr>Landing page</vt:lpstr>
      <vt:lpstr>A platform available in 6 national versions  and in English</vt:lpstr>
      <vt:lpstr>Main navigation</vt:lpstr>
      <vt:lpstr>Main navigation and Dashboard </vt:lpstr>
      <vt:lpstr>Company Profile Data and Monitoring</vt:lpstr>
      <vt:lpstr>Search Measures Engine</vt:lpstr>
      <vt:lpstr>Behavioral Suveys for Mr. Energy and Employees</vt:lpstr>
      <vt:lpstr>Quiz Section</vt:lpstr>
      <vt:lpstr>Text and Content Management and Administration</vt:lpstr>
      <vt:lpstr>PowerPoint-Präsentation</vt:lpstr>
      <vt:lpstr>Energy efficiency Information &amp; Energy management</vt:lpstr>
      <vt:lpstr>Efficiency information - Impawatt Platform </vt:lpstr>
      <vt:lpstr>Presentation</vt:lpstr>
      <vt:lpstr>Presentation</vt:lpstr>
      <vt:lpstr>Measure Description</vt:lpstr>
      <vt:lpstr>Measure Description</vt:lpstr>
      <vt:lpstr>Tools – Checklist, Data Collection Sheet</vt:lpstr>
      <vt:lpstr>Checklist, Data Collection Sheet</vt:lpstr>
      <vt:lpstr>Case Studies/Best Practice</vt:lpstr>
      <vt:lpstr>Best Practice</vt:lpstr>
      <vt:lpstr>Quiz View of Employees</vt:lpstr>
      <vt:lpstr>View of Energiemanager</vt:lpstr>
      <vt:lpstr>Further informationen on the platform</vt:lpstr>
      <vt:lpstr>PowerPoint-Präsentation</vt:lpstr>
      <vt:lpstr>Energy culture </vt:lpstr>
      <vt:lpstr>Energy culture - What we did? </vt:lpstr>
      <vt:lpstr>Energy culture - How we did it? </vt:lpstr>
      <vt:lpstr>PowerPoint-Präsentation</vt:lpstr>
      <vt:lpstr>Employee survey example</vt:lpstr>
      <vt:lpstr>Employee recommendations planning timeline</vt:lpstr>
      <vt:lpstr>Energy manager survey example</vt:lpstr>
      <vt:lpstr>Energy manager recommendations timeline</vt:lpstr>
      <vt:lpstr>How to find the survey for Employees (invite yourself or your staff)</vt:lpstr>
      <vt:lpstr>How to find the survey for Energy Managers (no need for inviting)</vt:lpstr>
      <vt:lpstr>PowerPoint-Präsentation</vt:lpstr>
      <vt:lpstr>Background</vt:lpstr>
      <vt:lpstr>Simple as possible: give Input and get output (GWP value)</vt:lpstr>
      <vt:lpstr>Overview of the project activities made with the companies to overcome barriers</vt:lpstr>
      <vt:lpstr>At the beginning of IMPAWATT… the barriers to energy efficiency</vt:lpstr>
      <vt:lpstr>At the beginning of IMPAWATT… the barriers to energy efficiency</vt:lpstr>
      <vt:lpstr>At the beginning of IMPAWATT… the barriers to energy efficiency</vt:lpstr>
      <vt:lpstr>At the beginning of IMPAWATT… the barriers to energy efficiency</vt:lpstr>
      <vt:lpstr>The IMPAWATT «integrated» approach to barriers</vt:lpstr>
      <vt:lpstr>The IMPAWATT actions</vt:lpstr>
      <vt:lpstr>How to find the tool</vt:lpstr>
      <vt:lpstr>IMPACTS and discussion</vt:lpstr>
      <vt:lpstr>MAIN IMPACTS (current status, ongoing)</vt:lpstr>
      <vt:lpstr>Open discussion</vt:lpstr>
      <vt:lpstr>Our solution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Martine Felber</dc:creator>
  <cp:lastModifiedBy>Claudia Julius</cp:lastModifiedBy>
  <cp:revision>216</cp:revision>
  <dcterms:created xsi:type="dcterms:W3CDTF">2019-02-13T09:08:40Z</dcterms:created>
  <dcterms:modified xsi:type="dcterms:W3CDTF">2021-03-09T11:25:10Z</dcterms:modified>
</cp:coreProperties>
</file>